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717" r:id="rId5"/>
  </p:sldMasterIdLst>
  <p:notesMasterIdLst>
    <p:notesMasterId r:id="rId15"/>
  </p:notesMasterIdLst>
  <p:handoutMasterIdLst>
    <p:handoutMasterId r:id="rId16"/>
  </p:handoutMasterIdLst>
  <p:sldIdLst>
    <p:sldId id="268" r:id="rId6"/>
    <p:sldId id="2139119569" r:id="rId7"/>
    <p:sldId id="2139119947" r:id="rId8"/>
    <p:sldId id="2139119944" r:id="rId9"/>
    <p:sldId id="2139119945" r:id="rId10"/>
    <p:sldId id="2139119946" r:id="rId11"/>
    <p:sldId id="2139119948" r:id="rId12"/>
    <p:sldId id="2139119949" r:id="rId13"/>
    <p:sldId id="269" r:id="rId14"/>
  </p:sldIdLst>
  <p:sldSz cx="9144000" cy="5143500" type="screen16x9"/>
  <p:notesSz cx="6858000" cy="9144000"/>
  <p:defaultTextStyle>
    <a:defPPr>
      <a:defRPr lang="da-DK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0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807" autoAdjust="0"/>
  </p:normalViewPr>
  <p:slideViewPr>
    <p:cSldViewPr snapToGrid="0" snapToObjects="1" showGuides="1">
      <p:cViewPr varScale="1">
        <p:scale>
          <a:sx n="159" d="100"/>
          <a:sy n="159" d="100"/>
        </p:scale>
        <p:origin x="156" y="192"/>
      </p:cViewPr>
      <p:guideLst>
        <p:guide orient="horz" pos="17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BD6D45-6EE9-4945-BC5F-0D0A3C9016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58EF79-1A82-CF4A-B617-4B550B38E5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E6BEA-3EAF-184F-971B-CE59E0ED1E73}" type="datetimeFigureOut">
              <a:rPr lang="da-DK" smtClean="0"/>
              <a:t>10-08-2022</a:t>
            </a:fld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3F72C9-7E5E-A14D-8DBA-B3B07F4662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B20A54-F960-6241-A449-79CE1BE290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92CFE-3B7A-3B44-89D6-7B8AC0C65C9B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0755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ACAED-7BFE-974C-9513-70D0F3B3319B}" type="datetimeFigureOut">
              <a:rPr lang="da-DK" smtClean="0"/>
              <a:t>10-08-2022</a:t>
            </a:fld>
            <a:endParaRPr lang="da-DK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C9B09-1343-A043-9921-A0566060D0AA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773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Et spadestik dybere med Aarhus som eks:</a:t>
            </a:r>
          </a:p>
          <a:p>
            <a:endParaRPr lang="da-DK" dirty="0"/>
          </a:p>
          <a:p>
            <a:r>
              <a:rPr lang="da-DK" dirty="0"/>
              <a:t>Med de udvidede matchregler er:</a:t>
            </a:r>
          </a:p>
          <a:p>
            <a:endParaRPr lang="da-DK" dirty="0"/>
          </a:p>
          <a:p>
            <a:r>
              <a:rPr lang="da-DK" dirty="0"/>
              <a:t>Yderligere 277 sager automatisk sagstilknyttet</a:t>
            </a:r>
          </a:p>
          <a:p>
            <a:endParaRPr lang="da-DK" dirty="0"/>
          </a:p>
          <a:p>
            <a:r>
              <a:rPr lang="da-DK" dirty="0"/>
              <a:t>3829 sager er faldet ud til paragraf- og kravtypekontrol</a:t>
            </a:r>
          </a:p>
          <a:p>
            <a:r>
              <a:rPr lang="da-DK" dirty="0"/>
              <a:t>Her kan kommunen vælge at disse skal køre automatisk.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Kommunen skal tage stilling til de opgaver der er faldet ud til paragraf- og kravtypekontrol</a:t>
            </a:r>
          </a:p>
          <a:p>
            <a:pPr marL="759872" lvl="1" indent="-342900">
              <a:buFont typeface="Arial" panose="020B0604020202020204" pitchFamily="34" charset="0"/>
              <a:buChar char="•"/>
            </a:pPr>
            <a:r>
              <a:rPr lang="da-DK" dirty="0"/>
              <a:t>Ønsker kommunen at gennemgå dem alle </a:t>
            </a:r>
          </a:p>
          <a:p>
            <a:pPr marL="759872" lvl="1" indent="-342900">
              <a:buFont typeface="Arial" panose="020B0604020202020204" pitchFamily="34" charset="0"/>
              <a:buChar char="•"/>
            </a:pPr>
            <a:r>
              <a:rPr lang="da-DK" dirty="0"/>
              <a:t>Ønsker kommunen, at de skal køres automatisk – via featureflag, som per default er slået til, men kan slås fra, hvis kommunen anmoder om dette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Det anbefales, at kommunen tager nogle stikprøver af de fordringer der er faldet ud til paragraf- og kravtypekontrol, før de beslutter hvordan disse skal håndteres</a:t>
            </a:r>
          </a:p>
          <a:p>
            <a:r>
              <a:rPr lang="da-DK" dirty="0"/>
              <a:t>For 1074 sager er der ikke fundet et match og de skal håndteres manuelt via opgaven Opret fordringssag</a:t>
            </a:r>
          </a:p>
          <a:p>
            <a:endParaRPr lang="da-DK" dirty="0"/>
          </a:p>
          <a:p>
            <a:r>
              <a:rPr lang="da-DK" dirty="0" err="1"/>
              <a:t>Ift</a:t>
            </a:r>
            <a:r>
              <a:rPr lang="da-DK" dirty="0"/>
              <a:t> ressourcer – ud fra estimering – er det et repræsentativt billede af ressourcetrækket for Aarhus, som kommuner af samme størrelse kan forholde sig til ift. allokering</a:t>
            </a:r>
          </a:p>
          <a:p>
            <a:endParaRPr lang="da-DK" dirty="0"/>
          </a:p>
          <a:p>
            <a:r>
              <a:rPr lang="da-DK" dirty="0"/>
              <a:t>Når rapport kan trækkes – </a:t>
            </a:r>
            <a:r>
              <a:rPr lang="da-DK" dirty="0" err="1"/>
              <a:t>excell</a:t>
            </a:r>
            <a:r>
              <a:rPr lang="da-DK" dirty="0"/>
              <a:t>-ark som vist kan fremsendes til hver kommune, så der hurtigt kan dannes et konkret billede af ressourcetrækket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847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922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149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528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838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1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6DFA0A-72FB-46DC-BCF9-FA4F7605197E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1864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6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15.png"/><Relationship Id="rId4" Type="http://schemas.openxmlformats.org/officeDocument/2006/relationships/image" Target="../media/image2.sv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1.sv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7.svg"/><Relationship Id="rId4" Type="http://schemas.openxmlformats.org/officeDocument/2006/relationships/image" Target="../media/image5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7.svg"/><Relationship Id="rId4" Type="http://schemas.openxmlformats.org/officeDocument/2006/relationships/image" Target="../media/image5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6.sv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page - project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76DDED2-82DF-B842-B46F-9F947CAF8C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Presentation Title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C779E-2811-B14E-9974-985F7B8F93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50937" y="964059"/>
            <a:ext cx="1323096" cy="232165"/>
          </a:xfrm>
          <a:solidFill>
            <a:schemeClr val="accent4"/>
          </a:solidFill>
        </p:spPr>
        <p:txBody>
          <a:bodyPr wrap="none" lIns="90000" tIns="54000" rIns="90000" bIns="54000" anchor="ctr" anchorCtr="0">
            <a:spAutoFit/>
          </a:bodyPr>
          <a:lstStyle>
            <a:lvl1pPr marL="0" indent="0" algn="l">
              <a:buFontTx/>
              <a:buNone/>
              <a:defRPr sz="800" b="1" cap="all" baseline="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Name of client or logo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E85E9E-2EAB-7A41-8CF1-640C302204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50938" y="2668589"/>
            <a:ext cx="3421062" cy="226612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900" b="1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Project name here</a:t>
            </a:r>
          </a:p>
          <a:p>
            <a:pPr lvl="0"/>
            <a:endParaRPr lang="en-GB" noProof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1BDC018-947C-3848-B70A-1F9C77F15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49890" y="2872370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915BC-B6D1-EE41-B47D-4759A6A3BDA5}"/>
              </a:ext>
            </a:extLst>
          </p:cNvPr>
          <p:cNvSpPr txBox="1"/>
          <p:nvPr userDrawn="1"/>
        </p:nvSpPr>
        <p:spPr>
          <a:xfrm>
            <a:off x="1150938" y="2872370"/>
            <a:ext cx="924997" cy="47101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800" b="1" noProof="0">
                <a:solidFill>
                  <a:schemeClr val="bg1"/>
                </a:solidFill>
              </a:rPr>
              <a:t>Date: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Version: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Author: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Contact: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4D3DEA1A-1A0F-CC43-972E-39C36D6CCE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49890" y="2992881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version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EDC78372-9D76-F74B-8706-DB4AFC8A05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49890" y="3113392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name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7D312C8-6AE9-C847-B7B8-CDF7E32B1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9890" y="3237077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xxx@netcompany.com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48C3E4B5-BBA3-9F47-ADEA-FF870EA90B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0938" y="2420758"/>
            <a:ext cx="129600" cy="18000"/>
          </a:xfrm>
          <a:solidFill>
            <a:srgbClr val="E46053"/>
          </a:solid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97BFF3BF-506C-DF44-9146-4A56F7D7EF8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3565730"/>
            <a:ext cx="1162800" cy="15410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15" name="Tekstfelt 23">
            <a:extLst>
              <a:ext uri="{FF2B5EF4-FFF2-40B4-BE49-F238E27FC236}">
                <a16:creationId xmlns:a16="http://schemas.microsoft.com/office/drawing/2014/main" id="{60DAE731-C598-4CCA-AB5A-574D1D9771BF}"/>
              </a:ext>
            </a:extLst>
          </p:cNvPr>
          <p:cNvSpPr txBox="1"/>
          <p:nvPr userDrawn="1"/>
        </p:nvSpPr>
        <p:spPr>
          <a:xfrm>
            <a:off x="1182180" y="4748664"/>
            <a:ext cx="677964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7938" algn="ctr"/>
            <a:r>
              <a:rPr lang="da-DK" sz="600" noProof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© Copyright Netcompany</a:t>
            </a:r>
          </a:p>
        </p:txBody>
      </p:sp>
    </p:spTree>
    <p:extLst>
      <p:ext uri="{BB962C8B-B14F-4D97-AF65-F5344CB8AC3E}">
        <p14:creationId xmlns:p14="http://schemas.microsoft.com/office/powerpoint/2010/main" val="4045960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eadlin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649" y="1046672"/>
            <a:ext cx="3854053" cy="3566915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DA4D3B7-455C-4845-8F72-2E985F18316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83541" y="1046672"/>
            <a:ext cx="3820709" cy="3566915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E02A26-0D13-E442-8875-5F1DDD46D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460075"/>
            <a:ext cx="8070601" cy="333555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915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E3D2A6F-6DE4-C141-AB3A-764E4AD09F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460075"/>
            <a:ext cx="8057195" cy="339306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9639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NAME OF SECTION BREAKER</a:t>
            </a:r>
            <a:br>
              <a:rPr lang="en-GB" noProof="0"/>
            </a:b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6110" y="2568971"/>
            <a:ext cx="6858000" cy="1241822"/>
          </a:xfrm>
        </p:spPr>
        <p:txBody>
          <a:bodyPr lIns="0" tIns="0" rIns="0" bIns="0" anchor="t" anchorCtr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2A1315E3-5CDC-2347-8227-8B321E1CAC12}"/>
              </a:ext>
            </a:extLst>
          </p:cNvPr>
          <p:cNvSpPr txBox="1">
            <a:spLocks/>
          </p:cNvSpPr>
          <p:nvPr userDrawn="1"/>
        </p:nvSpPr>
        <p:spPr>
          <a:xfrm>
            <a:off x="1126110" y="2419200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E62944-0457-8D49-AB0B-8A0829E38638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  <p:pic>
        <p:nvPicPr>
          <p:cNvPr id="9" name="Graphic 7">
            <a:extLst>
              <a:ext uri="{FF2B5EF4-FFF2-40B4-BE49-F238E27FC236}">
                <a16:creationId xmlns:a16="http://schemas.microsoft.com/office/drawing/2014/main" id="{6370F895-0839-4A35-BA84-D74A0A7011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0938" y="4788155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22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- customise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779"/>
            <a:ext cx="9144000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4A3DE6B0-84AB-9647-876A-F5DA928B242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26110" y="2420066"/>
            <a:ext cx="129600" cy="18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92587A19-7C1C-5C49-A4D9-4DB7F02126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ADD NAME OF SECTION BREAKER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FEEAD67-D3CB-0A40-89F1-EB325AFB53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26110" y="2568971"/>
            <a:ext cx="6858000" cy="1241822"/>
          </a:xfrm>
        </p:spPr>
        <p:txBody>
          <a:bodyPr lIns="0" tIns="0" rIns="0" bIns="0" anchor="t" anchorCtr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10945C-2C14-5E4B-B957-67C4FEB5350B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E0D17B9-1D44-48DA-BCDA-B6E34BBAC6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77240" cy="10972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</p:spTree>
    <p:extLst>
      <p:ext uri="{BB962C8B-B14F-4D97-AF65-F5344CB8AC3E}">
        <p14:creationId xmlns:p14="http://schemas.microsoft.com/office/powerpoint/2010/main" val="67048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no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900"/>
            <a:ext cx="9144000" cy="514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43B1556-87ED-CF4E-916D-085F92714FE3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DB59B64-E174-4720-A92A-401F3CC7B4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77240" cy="10972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</p:spTree>
    <p:extLst>
      <p:ext uri="{BB962C8B-B14F-4D97-AF65-F5344CB8AC3E}">
        <p14:creationId xmlns:p14="http://schemas.microsoft.com/office/powerpoint/2010/main" val="1562612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with whit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514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3810623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TEXT ON TOP OF IMAGE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5DFF17-E767-4F48-ABDE-25A5F0AE212C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4071846-041F-4683-898B-F79C0C844E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77240" cy="10972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</p:spTree>
    <p:extLst>
      <p:ext uri="{BB962C8B-B14F-4D97-AF65-F5344CB8AC3E}">
        <p14:creationId xmlns:p14="http://schemas.microsoft.com/office/powerpoint/2010/main" val="2778396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with dark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514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3810623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ADD TEXT ON TOP OF IMAGE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1B82323-145F-E647-A2E7-C7608BD00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77240" cy="10972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0,28 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672030A-4015-8047-AC41-06474BD89AFD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en-GB" sz="800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9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4572000" y="158750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460075"/>
            <a:ext cx="3833564" cy="333555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58174"/>
            <a:ext cx="3827463" cy="3566214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8CE0523-219C-4D46-9AB9-3FC871B1739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72563" y="1058174"/>
            <a:ext cx="3827463" cy="3566214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9155C1-C59B-FC4C-804E-0F086BAC1732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5860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158401" y="158750"/>
            <a:ext cx="4413600" cy="482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2295" y="472325"/>
            <a:ext cx="3827214" cy="325562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2045" y="1094174"/>
            <a:ext cx="3827463" cy="3530214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8CE0523-219C-4D46-9AB9-3FC871B1739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750" y="1094174"/>
            <a:ext cx="3631151" cy="3530214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195FD2F-F8BE-7745-8EA6-D8C9A836D610}"/>
              </a:ext>
            </a:extLst>
          </p:cNvPr>
          <p:cNvSpPr txBox="1">
            <a:spLocks/>
          </p:cNvSpPr>
          <p:nvPr userDrawn="1"/>
        </p:nvSpPr>
        <p:spPr>
          <a:xfrm>
            <a:off x="4792045" y="943656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9315E2-0B57-CA45-BB71-980E7E842D1F}"/>
              </a:ext>
            </a:extLst>
          </p:cNvPr>
          <p:cNvSpPr txBox="1"/>
          <p:nvPr userDrawn="1"/>
        </p:nvSpPr>
        <p:spPr>
          <a:xfrm flipV="1">
            <a:off x="1078173" y="4640238"/>
            <a:ext cx="0" cy="4571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1600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170AA9-8E00-D64A-AC0F-6D76CF82CF63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en-GB" sz="800" noProof="0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31C3B5A4-50DD-4DB4-A0DC-3EAD8D6DD35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4788155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159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and quot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4572000" y="158750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5167DF-EFAC-764D-B6D0-1D978083656F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65894" y="2099634"/>
            <a:ext cx="3133320" cy="1786566"/>
          </a:xfrm>
        </p:spPr>
        <p:txBody>
          <a:bodyPr/>
          <a:lstStyle>
            <a:lvl1pPr marL="0" indent="0">
              <a:buClr>
                <a:schemeClr val="bg1"/>
              </a:buClr>
              <a:buFontTx/>
              <a:buNone/>
              <a:tabLst>
                <a:tab pos="1862138" algn="l"/>
              </a:tabLst>
              <a:defRPr b="1" i="1">
                <a:solidFill>
                  <a:schemeClr val="accent4"/>
                </a:solidFill>
              </a:defRPr>
            </a:lvl1pPr>
            <a:lvl2pPr marL="3429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2pPr>
            <a:lvl3pPr marL="6858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3pPr>
            <a:lvl4pPr marL="10287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4pPr>
            <a:lvl5pPr marL="13716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GB" noProof="0"/>
              <a:t>Edit Master text styles</a:t>
            </a:r>
          </a:p>
        </p:txBody>
      </p:sp>
      <p:sp>
        <p:nvSpPr>
          <p:cNvPr id="11" name="Tekstfelt 1">
            <a:extLst>
              <a:ext uri="{FF2B5EF4-FFF2-40B4-BE49-F238E27FC236}">
                <a16:creationId xmlns:a16="http://schemas.microsoft.com/office/drawing/2014/main" id="{B3E61175-05F9-EF42-83BC-FDFD379CC0A2}"/>
              </a:ext>
            </a:extLst>
          </p:cNvPr>
          <p:cNvSpPr txBox="1"/>
          <p:nvPr userDrawn="1"/>
        </p:nvSpPr>
        <p:spPr>
          <a:xfrm>
            <a:off x="5151546" y="1556087"/>
            <a:ext cx="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noProof="0">
                <a:solidFill>
                  <a:srgbClr val="E7675A"/>
                </a:solidFill>
              </a:rPr>
              <a:t>“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5FEAC2A-37DC-8941-95AF-394E4C4A74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52423"/>
            <a:ext cx="3827463" cy="357196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12737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2013050-2CD0-8C46-A175-8C8436CB80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465827"/>
            <a:ext cx="3833564" cy="339306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CE770B-255F-9C4C-8223-9478899CD8D4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13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75CD9-D63F-1842-8593-95C16D32CF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513362"/>
            <a:ext cx="8070601" cy="303272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E051934-3E34-F340-9D82-E177956508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649" y="1058174"/>
            <a:ext cx="8070601" cy="356621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12737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4163744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lumn and quot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158401" y="158750"/>
            <a:ext cx="4413600" cy="482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2295" y="465826"/>
            <a:ext cx="3827214" cy="333555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2045" y="1093427"/>
            <a:ext cx="3827463" cy="3542463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195FD2F-F8BE-7745-8EA6-D8C9A836D610}"/>
              </a:ext>
            </a:extLst>
          </p:cNvPr>
          <p:cNvSpPr txBox="1">
            <a:spLocks/>
          </p:cNvSpPr>
          <p:nvPr userDrawn="1"/>
        </p:nvSpPr>
        <p:spPr>
          <a:xfrm>
            <a:off x="4792295" y="945150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9315E2-0B57-CA45-BB71-980E7E842D1F}"/>
              </a:ext>
            </a:extLst>
          </p:cNvPr>
          <p:cNvSpPr txBox="1"/>
          <p:nvPr userDrawn="1"/>
        </p:nvSpPr>
        <p:spPr>
          <a:xfrm>
            <a:off x="1078173" y="4640239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1600" noProof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FE3F1EB-DBA1-9345-AEC9-2BC1225354B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52295" y="2099634"/>
            <a:ext cx="3133320" cy="1786566"/>
          </a:xfrm>
        </p:spPr>
        <p:txBody>
          <a:bodyPr/>
          <a:lstStyle>
            <a:lvl1pPr marL="0" indent="0">
              <a:buClr>
                <a:schemeClr val="bg1"/>
              </a:buClr>
              <a:buFontTx/>
              <a:buNone/>
              <a:tabLst>
                <a:tab pos="1862138" algn="l"/>
              </a:tabLst>
              <a:defRPr b="1" i="1">
                <a:solidFill>
                  <a:schemeClr val="accent4"/>
                </a:solidFill>
              </a:defRPr>
            </a:lvl1pPr>
            <a:lvl2pPr marL="3429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2pPr>
            <a:lvl3pPr marL="6858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3pPr>
            <a:lvl4pPr marL="10287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4pPr>
            <a:lvl5pPr marL="1371600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5" name="Tekstfelt 1">
            <a:extLst>
              <a:ext uri="{FF2B5EF4-FFF2-40B4-BE49-F238E27FC236}">
                <a16:creationId xmlns:a16="http://schemas.microsoft.com/office/drawing/2014/main" id="{97ED7EAA-B35C-3242-B58B-B208B9657D5D}"/>
              </a:ext>
            </a:extLst>
          </p:cNvPr>
          <p:cNvSpPr txBox="1"/>
          <p:nvPr userDrawn="1"/>
        </p:nvSpPr>
        <p:spPr>
          <a:xfrm>
            <a:off x="737947" y="1556087"/>
            <a:ext cx="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noProof="0">
                <a:solidFill>
                  <a:srgbClr val="E7675A"/>
                </a:solidFill>
              </a:rPr>
              <a:t>“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429CF3-6CBA-7A4C-BC25-3CCD11ED0BF5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en-GB" sz="800" noProof="0">
              <a:solidFill>
                <a:schemeClr val="tx1"/>
              </a:solidFill>
            </a:endParaRPr>
          </a:p>
        </p:txBody>
      </p:sp>
      <p:pic>
        <p:nvPicPr>
          <p:cNvPr id="14" name="Graphic 7">
            <a:extLst>
              <a:ext uri="{FF2B5EF4-FFF2-40B4-BE49-F238E27FC236}">
                <a16:creationId xmlns:a16="http://schemas.microsoft.com/office/drawing/2014/main" id="{4ABFF0FF-574E-46EE-B057-BFD1C68FA5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4788155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43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20CFBCC-18CC-E746-A5BB-3C803850489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1999" y="158550"/>
            <a:ext cx="4429125" cy="4826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78F610-395C-AC4E-86CC-2E4BA2BB8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460075"/>
            <a:ext cx="3833564" cy="350808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9F576E1E-DA16-0F4C-9A6C-50B994F8A7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52423"/>
            <a:ext cx="3827463" cy="3577716"/>
          </a:xfrm>
        </p:spPr>
        <p:txBody>
          <a:bodyPr/>
          <a:lstStyle>
            <a:lvl1pPr marL="0" indent="0">
              <a:buNone/>
              <a:defRPr/>
            </a:lvl1pPr>
            <a:lvl2pPr marL="312737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B0BDF-A99D-6647-8F4C-8D3362DE10EC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340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D504DCFA-E593-0B45-B302-F0BE9348B2E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2875" y="158550"/>
            <a:ext cx="4429125" cy="4826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87650" y="1069676"/>
            <a:ext cx="3812511" cy="3566214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  <a:lvl2pPr marL="342900" indent="0">
              <a:buFontTx/>
              <a:buNone/>
              <a:defRPr>
                <a:solidFill>
                  <a:schemeClr val="tx1"/>
                </a:solidFill>
              </a:defRPr>
            </a:lvl2pPr>
            <a:lvl3pPr marL="685800" indent="0">
              <a:buFontTx/>
              <a:buNone/>
              <a:defRPr>
                <a:solidFill>
                  <a:schemeClr val="tx1"/>
                </a:solidFill>
              </a:defRPr>
            </a:lvl3pPr>
            <a:lvl4pPr marL="1028700" indent="0">
              <a:buFontTx/>
              <a:buNone/>
              <a:defRPr>
                <a:solidFill>
                  <a:schemeClr val="tx1"/>
                </a:solidFill>
              </a:defRPr>
            </a:lvl4pPr>
            <a:lvl5pPr marL="1371600" indent="0"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B3F434-8BBE-E547-8109-F4364C1DA7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87901" y="442823"/>
            <a:ext cx="3816350" cy="333554"/>
          </a:xfrm>
        </p:spPr>
        <p:txBody>
          <a:bodyPr/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3B3481-A035-1F49-AF08-06936BE81508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en-GB" sz="800" noProof="0">
              <a:solidFill>
                <a:schemeClr val="tx1"/>
              </a:solidFill>
            </a:endParaRP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01A5A68D-04C4-4993-951C-36BBC3AA2B05}"/>
              </a:ext>
            </a:extLst>
          </p:cNvPr>
          <p:cNvSpPr txBox="1">
            <a:spLocks/>
          </p:cNvSpPr>
          <p:nvPr userDrawn="1"/>
        </p:nvSpPr>
        <p:spPr>
          <a:xfrm>
            <a:off x="4792295" y="945150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.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24D11AAC-4FD7-4E92-9BA2-C0AF1C9BC1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4787062"/>
            <a:ext cx="777240" cy="10972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7770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- front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D32EBE8-8426-D141-B961-7F1254C6F8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CASE TITLE ABOUT GOAL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4C793-A347-E241-8060-268BA5F17A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6110" y="2583840"/>
            <a:ext cx="3421062" cy="53312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12737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noProof="0"/>
              <a:t>Describe clients challenge and the wanted or delivered effects for their customers, users, business, infrastructure etc. To the point in max 3 lines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484C613-7386-F14A-94C2-A85CE69C73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7" y="4798800"/>
            <a:ext cx="777240" cy="109728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D0C02521-8454-4C49-B25B-482883CFB5E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26110" y="2420758"/>
            <a:ext cx="129600" cy="18000"/>
          </a:xfr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5651CC1A-971B-8147-BA3C-54731C3A0A0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126110" y="1090724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="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Place logo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19A4E40-9E23-3146-B8B5-4117EBCABB60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403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-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D504DCFA-E593-0B45-B302-F0BE9348B2E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3340249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>
                <a:sym typeface="Wingdings" panose="05000000000000000000" pitchFamily="2" charset="2"/>
              </a:defRPr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77C46C1-3D47-574B-A7FD-E386AEAF5F6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4798800"/>
            <a:ext cx="777240" cy="10972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0462B0F-0597-ED4B-88EB-D24FF9C8B2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5899" y="1395525"/>
            <a:ext cx="2473200" cy="323838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/>
                </a:solidFill>
              </a:defRPr>
            </a:lvl1pPr>
            <a:lvl2pPr marL="342900" indent="0">
              <a:buFontTx/>
              <a:buNone/>
              <a:defRPr sz="1000">
                <a:solidFill>
                  <a:schemeClr val="tx1"/>
                </a:solidFill>
              </a:defRPr>
            </a:lvl2pPr>
            <a:lvl3pPr marL="685800" indent="0">
              <a:buFontTx/>
              <a:buNone/>
              <a:defRPr sz="1000">
                <a:solidFill>
                  <a:schemeClr val="tx1"/>
                </a:solidFill>
              </a:defRPr>
            </a:lvl3pPr>
            <a:lvl4pPr marL="1028700" indent="0">
              <a:buFontTx/>
              <a:buNone/>
              <a:defRPr sz="1000">
                <a:solidFill>
                  <a:schemeClr val="tx1"/>
                </a:solidFill>
              </a:defRPr>
            </a:lvl4pPr>
            <a:lvl5pPr marL="1371600" indent="0">
              <a:buFontTx/>
              <a:buNone/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2" name="object 27">
            <a:extLst>
              <a:ext uri="{FF2B5EF4-FFF2-40B4-BE49-F238E27FC236}">
                <a16:creationId xmlns:a16="http://schemas.microsoft.com/office/drawing/2014/main" id="{A285BBFB-66C5-A24D-8365-38DB96975650}"/>
              </a:ext>
            </a:extLst>
          </p:cNvPr>
          <p:cNvSpPr/>
          <p:nvPr userDrawn="1"/>
        </p:nvSpPr>
        <p:spPr>
          <a:xfrm>
            <a:off x="3556149" y="1227600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773" y="0"/>
                </a:lnTo>
              </a:path>
            </a:pathLst>
          </a:custGeom>
          <a:ln w="20320">
            <a:solidFill>
              <a:schemeClr val="accent4"/>
            </a:solidFill>
          </a:ln>
        </p:spPr>
        <p:txBody>
          <a:bodyPr wrap="square" lIns="0" tIns="0" rIns="0" bIns="0" rtlCol="0"/>
          <a:lstStyle/>
          <a:p>
            <a:endParaRPr lang="en-GB" noProof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2DDCBD-9D5D-2E4F-85CF-A935CD682D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56149" y="158751"/>
            <a:ext cx="5048101" cy="924018"/>
          </a:xfrm>
        </p:spPr>
        <p:txBody>
          <a:bodyPr>
            <a:normAutofit/>
          </a:bodyPr>
          <a:lstStyle>
            <a:lvl1pPr>
              <a:lnSpc>
                <a:spcPts val="1500"/>
              </a:lnSpc>
              <a:defRPr sz="1400" cap="all" baseline="0"/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20FF6D-595E-6B4A-ACAE-8D216A9B2B1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132355" y="1395525"/>
            <a:ext cx="2473200" cy="3238388"/>
          </a:xfrm>
        </p:spPr>
        <p:txBody>
          <a:bodyPr>
            <a:normAutofit/>
          </a:bodyPr>
          <a:lstStyle>
            <a:lvl1pPr marL="92075" indent="-92075">
              <a:buFont typeface="Arial" panose="020B0604020202020204" pitchFamily="34" charset="0"/>
              <a:buChar char="•"/>
              <a:tabLst/>
              <a:defRPr sz="1000">
                <a:solidFill>
                  <a:schemeClr val="tx1"/>
                </a:solidFill>
              </a:defRPr>
            </a:lvl1pPr>
            <a:lvl2pPr marL="514350" indent="-17145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857250" indent="-17145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3pPr>
            <a:lvl4pPr marL="1200150" indent="-17145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4pPr>
            <a:lvl5pPr marL="1543050" indent="-17145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766A3B70-D4C4-6240-9F95-E6682082FA0D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39854" y="1395526"/>
            <a:ext cx="2473200" cy="103062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 b="1" i="0" baseline="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10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10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10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“Add statement about effects for business, society or customers”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8C7E1E-8EEE-D544-A8E5-30EA5009D314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en-GB" sz="800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189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E232CD-F606-F242-AFC7-8477842FA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7" y="94"/>
            <a:ext cx="9143665" cy="5143312"/>
          </a:xfrm>
          <a:prstGeom prst="rect">
            <a:avLst/>
          </a:prstGeom>
          <a:solidFill>
            <a:srgbClr val="0F2147"/>
          </a:solidFill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id="{4E2C2F9B-0086-2E42-A7C8-42B6E5F818FB}"/>
              </a:ext>
            </a:extLst>
          </p:cNvPr>
          <p:cNvSpPr txBox="1"/>
          <p:nvPr userDrawn="1"/>
        </p:nvSpPr>
        <p:spPr>
          <a:xfrm>
            <a:off x="1146101" y="2867413"/>
            <a:ext cx="106094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800" b="1" spc="-5" noProof="0" dirty="0">
                <a:solidFill>
                  <a:srgbClr val="FFFFFF"/>
                </a:solidFill>
                <a:latin typeface="+mn-lt"/>
                <a:cs typeface="Calibri"/>
              </a:rPr>
              <a:t>www.netcompany.com</a:t>
            </a:r>
            <a:endParaRPr lang="en-US" sz="800" noProof="0" dirty="0">
              <a:latin typeface="Calibri"/>
              <a:cs typeface="Calibri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8F0718DE-0C89-1D45-A3C2-9BF94FDF8A35}"/>
              </a:ext>
            </a:extLst>
          </p:cNvPr>
          <p:cNvSpPr txBox="1">
            <a:spLocks/>
          </p:cNvSpPr>
          <p:nvPr userDrawn="1"/>
        </p:nvSpPr>
        <p:spPr>
          <a:xfrm>
            <a:off x="1135635" y="2867413"/>
            <a:ext cx="1162801" cy="1957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endParaRPr lang="en-US" sz="2200" b="0" noProof="0" dirty="0">
              <a:solidFill>
                <a:schemeClr val="accent4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F2D710-7F6F-A243-85D0-A0F885154A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8875" y="3106235"/>
            <a:ext cx="2828925" cy="42727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>
                <a:solidFill>
                  <a:schemeClr val="bg1"/>
                </a:solidFill>
              </a:defRPr>
            </a:lvl1pPr>
            <a:lvl2pPr>
              <a:defRPr sz="800">
                <a:solidFill>
                  <a:schemeClr val="bg1"/>
                </a:solidFill>
              </a:defRPr>
            </a:lvl2pPr>
            <a:lvl3pPr>
              <a:defRPr sz="800">
                <a:solidFill>
                  <a:schemeClr val="bg1"/>
                </a:solidFill>
              </a:defRPr>
            </a:lvl3pPr>
            <a:lvl4pPr>
              <a:defRPr sz="800">
                <a:solidFill>
                  <a:schemeClr val="bg1"/>
                </a:solidFill>
              </a:defRPr>
            </a:lvl4pPr>
            <a:lvl5pPr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other relevant contact information</a:t>
            </a:r>
            <a:endParaRPr lang="da-DK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0769613-D6C1-8249-A193-08FA6FA35E48}"/>
              </a:ext>
            </a:extLst>
          </p:cNvPr>
          <p:cNvSpPr txBox="1">
            <a:spLocks/>
          </p:cNvSpPr>
          <p:nvPr userDrawn="1"/>
        </p:nvSpPr>
        <p:spPr>
          <a:xfrm>
            <a:off x="1150938" y="2711470"/>
            <a:ext cx="129600" cy="18000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noProof="0"/>
              <a:t>.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FDFBDA76-DCE0-4E4C-9BB6-83212AC424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938" y="2304520"/>
            <a:ext cx="1890397" cy="26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63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820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page - project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kstfelt 23">
            <a:extLst>
              <a:ext uri="{FF2B5EF4-FFF2-40B4-BE49-F238E27FC236}">
                <a16:creationId xmlns:a16="http://schemas.microsoft.com/office/drawing/2014/main" id="{B173A3F8-2827-664B-B034-70338F873D9F}"/>
              </a:ext>
            </a:extLst>
          </p:cNvPr>
          <p:cNvSpPr txBox="1"/>
          <p:nvPr userDrawn="1"/>
        </p:nvSpPr>
        <p:spPr>
          <a:xfrm>
            <a:off x="1126111" y="4748665"/>
            <a:ext cx="457477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7938"/>
            <a:r>
              <a:rPr lang="da-DK" sz="800" noProof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© Copyright 2021 Netcompany. Alle rettigheder forbeholdes.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6DDED2-82DF-B842-B46F-9F947CAF8C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1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Præsentationens titel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C779E-2811-B14E-9974-985F7B8F93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50937" y="964061"/>
            <a:ext cx="1417674" cy="232165"/>
          </a:xfrm>
          <a:solidFill>
            <a:schemeClr val="accent4"/>
          </a:solidFill>
        </p:spPr>
        <p:txBody>
          <a:bodyPr wrap="none" lIns="90000" tIns="54000" rIns="90000" bIns="54000" anchor="ctr" anchorCtr="0">
            <a:spAutoFit/>
          </a:bodyPr>
          <a:lstStyle>
            <a:lvl1pPr marL="0" indent="0" algn="l">
              <a:buFontTx/>
              <a:buNone/>
              <a:defRPr sz="800" b="1" cap="all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Kundens navn eller logo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E85E9E-2EAB-7A41-8CF1-640C302204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50938" y="2668590"/>
            <a:ext cx="3421062" cy="226612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900" b="1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Projektets navn</a:t>
            </a:r>
          </a:p>
          <a:p>
            <a:pPr lvl="0"/>
            <a:endParaRPr lang="da-DK" noProof="0" dirty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1BDC018-947C-3848-B70A-1F9C77F15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36889" y="2872371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dato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915BC-B6D1-EE41-B47D-4759A6A3BDA5}"/>
              </a:ext>
            </a:extLst>
          </p:cNvPr>
          <p:cNvSpPr txBox="1"/>
          <p:nvPr userDrawn="1"/>
        </p:nvSpPr>
        <p:spPr>
          <a:xfrm>
            <a:off x="1150939" y="2872370"/>
            <a:ext cx="924997" cy="47101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Dato: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Version: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Forfatter: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Kontakt: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4D3DEA1A-1A0F-CC43-972E-39C36D6CCE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36889" y="2992881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versionsnummer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EDC78372-9D76-F74B-8706-DB4AFC8A05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36889" y="3113393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navn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7D312C8-6AE9-C847-B7B8-CDF7E32B1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36889" y="3237078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xxx@netcompany.com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48C3E4B5-BBA3-9F47-ADEA-FF870EA90B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0938" y="2420758"/>
            <a:ext cx="129600" cy="18000"/>
          </a:xfrm>
          <a:solidFill>
            <a:schemeClr val="accent4"/>
          </a:solid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97BFF3BF-506C-DF44-9146-4A56F7D7EF8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3565731"/>
            <a:ext cx="1162800" cy="15410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53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75CD9-D63F-1842-8593-95C16D32CF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E051934-3E34-F340-9D82-E177956508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751" y="1047890"/>
            <a:ext cx="8064500" cy="3576499"/>
          </a:xfrm>
        </p:spPr>
        <p:txBody>
          <a:bodyPr/>
          <a:lstStyle>
            <a:lvl1pPr marL="0" indent="0">
              <a:buFontTx/>
              <a:buNone/>
              <a:defRPr baseline="0"/>
            </a:lvl1pPr>
            <a:lvl2pPr marL="312729" indent="0">
              <a:buFontTx/>
              <a:buNone/>
              <a:defRPr baseline="0"/>
            </a:lvl2pPr>
            <a:lvl3pPr marL="685783" indent="0">
              <a:buFontTx/>
              <a:buNone/>
              <a:defRPr baseline="0"/>
            </a:lvl3pPr>
            <a:lvl4pPr marL="1028675" indent="0">
              <a:buFontTx/>
              <a:buNone/>
              <a:defRPr baseline="0"/>
            </a:lvl4pPr>
            <a:lvl5pPr marL="1371566" indent="0">
              <a:buFontTx/>
              <a:buNone/>
              <a:defRPr baseline="0"/>
            </a:lvl5pPr>
          </a:lstStyle>
          <a:p>
            <a:pPr lvl="0"/>
            <a:r>
              <a:rPr lang="da-DK" noProof="0" dirty="0"/>
              <a:t>Indsæt tekst</a:t>
            </a:r>
          </a:p>
          <a:p>
            <a:pPr lvl="0"/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821479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page - customise pictu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76DDED2-82DF-B842-B46F-9F947CAF8C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1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Præsentationens titel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C779E-2811-B14E-9974-985F7B8F93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50937" y="964061"/>
            <a:ext cx="1417674" cy="232165"/>
          </a:xfrm>
          <a:solidFill>
            <a:schemeClr val="accent4"/>
          </a:solidFill>
        </p:spPr>
        <p:txBody>
          <a:bodyPr wrap="none" lIns="90000" tIns="54000" rIns="90000" bIns="54000" anchor="ctr" anchorCtr="0">
            <a:spAutoFit/>
          </a:bodyPr>
          <a:lstStyle>
            <a:lvl1pPr marL="0" indent="0" algn="l">
              <a:buFontTx/>
              <a:buNone/>
              <a:defRPr sz="800" b="1" cap="all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Kundens navn eller logo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E85E9E-2EAB-7A41-8CF1-640C302204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50938" y="2668590"/>
            <a:ext cx="3421062" cy="226612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900" b="1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Projektets navn</a:t>
            </a:r>
          </a:p>
          <a:p>
            <a:pPr lvl="0"/>
            <a:endParaRPr lang="da-DK" noProof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915BC-B6D1-EE41-B47D-4759A6A3BDA5}"/>
              </a:ext>
            </a:extLst>
          </p:cNvPr>
          <p:cNvSpPr txBox="1"/>
          <p:nvPr userDrawn="1"/>
        </p:nvSpPr>
        <p:spPr>
          <a:xfrm>
            <a:off x="1150940" y="2872370"/>
            <a:ext cx="606526" cy="47101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Dato: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Version: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Forfatter:</a:t>
            </a:r>
          </a:p>
          <a:p>
            <a:pPr algn="l"/>
            <a:r>
              <a:rPr lang="da-DK" sz="800" b="1" noProof="0" dirty="0">
                <a:solidFill>
                  <a:schemeClr val="bg1"/>
                </a:solidFill>
              </a:rPr>
              <a:t>Kontakt: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48C3E4B5-BBA3-9F47-ADEA-FF870EA90B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0938" y="2420758"/>
            <a:ext cx="129600" cy="18000"/>
          </a:xfrm>
          <a:solidFill>
            <a:schemeClr val="accent4"/>
          </a:solid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BC3F1E7D-7A50-C34B-8EBB-345E76A948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3565731"/>
            <a:ext cx="1162800" cy="154105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6061DA7D-098D-4DCE-9812-345B5B7755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36889" y="2872371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dato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4ACFA6A-32D2-4C2E-B56A-83278C1D0D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36889" y="2992881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versionsnummer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7BF3FEEF-DAF9-4BB9-8D77-27BAC6EF37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36889" y="3113393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Angiv navn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07AFD911-4E32-476C-8C68-BFEC7C832B5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36889" y="3237078"/>
            <a:ext cx="2935110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xxx@netcompany.com</a:t>
            </a:r>
          </a:p>
        </p:txBody>
      </p:sp>
      <p:sp>
        <p:nvSpPr>
          <p:cNvPr id="14" name="Tekstfelt 23">
            <a:extLst>
              <a:ext uri="{FF2B5EF4-FFF2-40B4-BE49-F238E27FC236}">
                <a16:creationId xmlns:a16="http://schemas.microsoft.com/office/drawing/2014/main" id="{5C616A79-09FA-4325-9F09-56ECBE6D7F32}"/>
              </a:ext>
            </a:extLst>
          </p:cNvPr>
          <p:cNvSpPr txBox="1"/>
          <p:nvPr userDrawn="1"/>
        </p:nvSpPr>
        <p:spPr>
          <a:xfrm>
            <a:off x="1126111" y="4748665"/>
            <a:ext cx="457477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7938"/>
            <a:r>
              <a:rPr lang="da-DK" sz="800" noProof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© Copyright 2019 Netcompany. Alle rettigheder forbeholdes.</a:t>
            </a:r>
          </a:p>
        </p:txBody>
      </p:sp>
    </p:spTree>
    <p:extLst>
      <p:ext uri="{BB962C8B-B14F-4D97-AF65-F5344CB8AC3E}">
        <p14:creationId xmlns:p14="http://schemas.microsoft.com/office/powerpoint/2010/main" val="301325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with headlin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75CD9-D63F-1842-8593-95C16D32CF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513362"/>
            <a:ext cx="8070601" cy="3032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E051934-3E34-F340-9D82-E177956508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649" y="1058174"/>
            <a:ext cx="8070601" cy="3566214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 marL="312737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DC0B43A3-CBFB-4621-BCA7-A7FFCC3A79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9750" y="4788155"/>
            <a:ext cx="779169" cy="109728"/>
          </a:xfrm>
          <a:prstGeom prst="rect">
            <a:avLst/>
          </a:prstGeom>
        </p:spPr>
      </p:pic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E0EFD6DA-099A-4CBB-8EDC-35EA9F24B443}"/>
              </a:ext>
            </a:extLst>
          </p:cNvPr>
          <p:cNvSpPr txBox="1">
            <a:spLocks/>
          </p:cNvSpPr>
          <p:nvPr userDrawn="1"/>
        </p:nvSpPr>
        <p:spPr>
          <a:xfrm>
            <a:off x="539750" y="931551"/>
            <a:ext cx="129600" cy="1800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31565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“ eller indsæt deres logo her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719FE9C-07C8-244B-A763-5D7AF1910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519113"/>
            <a:ext cx="8070601" cy="295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Tilføj en titel eller agenda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7F9A4EF-1E7A-6F4E-A242-3290FFD066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751" y="1071864"/>
            <a:ext cx="8064500" cy="3554269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</p:spTree>
    <p:extLst>
      <p:ext uri="{BB962C8B-B14F-4D97-AF65-F5344CB8AC3E}">
        <p14:creationId xmlns:p14="http://schemas.microsoft.com/office/powerpoint/2010/main" val="10454141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7B6C41B6-F729-DF4D-BB23-27F0C0E9B6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1726" y="1071863"/>
            <a:ext cx="8064500" cy="3552525"/>
          </a:xfrm>
        </p:spPr>
        <p:txBody>
          <a:bodyPr/>
          <a:lstStyle>
            <a:lvl1pPr marL="171446" indent="-171446">
              <a:buFont typeface="System Font Regular"/>
              <a:buChar char="–"/>
              <a:defRPr baseline="0"/>
            </a:lvl1pPr>
            <a:lvl2pPr marL="447664" indent="-134935">
              <a:buFont typeface="System Font Regular"/>
              <a:buChar char="–"/>
              <a:defRPr baseline="0"/>
            </a:lvl2pPr>
            <a:lvl3pPr marL="857228" indent="-171446">
              <a:buFont typeface="System Font Regular"/>
              <a:buChar char="–"/>
              <a:defRPr baseline="0"/>
            </a:lvl3pPr>
            <a:lvl4pPr marL="1200120" indent="-171446">
              <a:buFont typeface="System Font Regular"/>
              <a:buChar char="–"/>
              <a:defRPr baseline="0"/>
            </a:lvl4pPr>
            <a:lvl5pPr marL="1543012" indent="-171446">
              <a:buFont typeface="System Font Regular"/>
              <a:buChar char="–"/>
              <a:defRPr baseline="0"/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cxnSp>
        <p:nvCxnSpPr>
          <p:cNvPr id="10" name="Lige forbindelse 11">
            <a:extLst>
              <a:ext uri="{FF2B5EF4-FFF2-40B4-BE49-F238E27FC236}">
                <a16:creationId xmlns:a16="http://schemas.microsoft.com/office/drawing/2014/main" id="{9EFB6787-87CE-224E-867A-E55855B0183F}"/>
              </a:ext>
            </a:extLst>
          </p:cNvPr>
          <p:cNvCxnSpPr>
            <a:cxnSpLocks/>
          </p:cNvCxnSpPr>
          <p:nvPr userDrawn="1"/>
        </p:nvCxnSpPr>
        <p:spPr>
          <a:xfrm>
            <a:off x="542325" y="1441451"/>
            <a:ext cx="0" cy="31829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886EAC9-EDFE-904A-B58B-B8CB0FC0C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</p:spTree>
    <p:extLst>
      <p:ext uri="{BB962C8B-B14F-4D97-AF65-F5344CB8AC3E}">
        <p14:creationId xmlns:p14="http://schemas.microsoft.com/office/powerpoint/2010/main" val="15510343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ho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EB3A9E-020F-BF41-851C-2C2B5D96106F}"/>
              </a:ext>
            </a:extLst>
          </p:cNvPr>
          <p:cNvSpPr/>
          <p:nvPr userDrawn="1"/>
        </p:nvSpPr>
        <p:spPr>
          <a:xfrm>
            <a:off x="4572001" y="147462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“ eller indsæt deres logo her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C35FF43-6CEB-A24F-AD8E-2FF3712276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803" y="1046882"/>
            <a:ext cx="3826634" cy="228600"/>
          </a:xfrm>
        </p:spPr>
        <p:txBody>
          <a:bodyPr/>
          <a:lstStyle>
            <a:lvl1pPr marL="0" indent="0">
              <a:buNone/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a-DK" noProof="0" dirty="0"/>
              <a:t>Agenda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EBDD77-0BA0-D34A-804A-0EC92A9EE2F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8598" y="1386000"/>
            <a:ext cx="3826687" cy="1278178"/>
          </a:xfrm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FontTx/>
              <a:buNone/>
              <a:tabLst>
                <a:tab pos="1862092" algn="l"/>
              </a:tabLst>
              <a:defRPr sz="1200" baseline="0">
                <a:solidFill>
                  <a:schemeClr val="bg1"/>
                </a:solidFill>
              </a:defRPr>
            </a:lvl1pPr>
            <a:lvl2pPr marL="312729" indent="0">
              <a:buClr>
                <a:schemeClr val="bg1"/>
              </a:buClr>
              <a:buFontTx/>
              <a:buNone/>
              <a:defRPr sz="1200" baseline="0">
                <a:solidFill>
                  <a:schemeClr val="bg1"/>
                </a:solidFill>
              </a:defRPr>
            </a:lvl2pPr>
            <a:lvl3pPr marL="685783" indent="0">
              <a:buClr>
                <a:schemeClr val="bg1"/>
              </a:buClr>
              <a:buFontTx/>
              <a:buNone/>
              <a:defRPr sz="1200" baseline="0">
                <a:solidFill>
                  <a:schemeClr val="bg1"/>
                </a:solidFill>
              </a:defRPr>
            </a:lvl3pPr>
            <a:lvl4pPr marL="1028675" indent="0">
              <a:buClr>
                <a:schemeClr val="bg1"/>
              </a:buClr>
              <a:buFontTx/>
              <a:buNone/>
              <a:defRPr sz="1200" baseline="0">
                <a:solidFill>
                  <a:schemeClr val="bg1"/>
                </a:solidFill>
              </a:defRPr>
            </a:lvl4pPr>
            <a:lvl5pPr marL="1371566" indent="0">
              <a:buClr>
                <a:schemeClr val="bg1"/>
              </a:buClr>
              <a:buFontTx/>
              <a:buNone/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745526-66DF-844C-A035-8973B06533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3542" y="1060376"/>
            <a:ext cx="3840863" cy="2286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a-DK" noProof="0" dirty="0"/>
              <a:t>Tilføj workshoppens mål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4AC0F6B-FC54-F64D-A9C4-3AD1B08416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83542" y="552413"/>
            <a:ext cx="3840863" cy="228600"/>
          </a:xfrm>
        </p:spPr>
        <p:txBody>
          <a:bodyPr/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a-DK" noProof="0" dirty="0"/>
              <a:t>Dato og tid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863A529-EF68-A341-AEC0-AA9ACCD980B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778598" y="3117609"/>
            <a:ext cx="3826687" cy="1506779"/>
          </a:xfrm>
        </p:spPr>
        <p:txBody>
          <a:bodyPr numCol="2" spcCol="72000">
            <a:normAutofit/>
          </a:bodyPr>
          <a:lstStyle>
            <a:lvl1pPr marL="0" indent="0">
              <a:spcBef>
                <a:spcPts val="0"/>
              </a:spcBef>
              <a:buClr>
                <a:schemeClr val="bg1"/>
              </a:buClr>
              <a:buFontTx/>
              <a:buNone/>
              <a:tabLst>
                <a:tab pos="1862092" algn="l"/>
              </a:tabLst>
              <a:defRPr sz="1200" baseline="0">
                <a:solidFill>
                  <a:schemeClr val="bg1"/>
                </a:solidFill>
              </a:defRPr>
            </a:lvl1pPr>
            <a:lvl2pPr marL="312729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2pPr>
            <a:lvl3pPr marL="685783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3pPr>
            <a:lvl4pPr marL="1028675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4pPr>
            <a:lvl5pPr marL="1371566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DC9C7C7-9B9A-5246-B60D-6FF76ECD51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78598" y="2776593"/>
            <a:ext cx="3840863" cy="228600"/>
          </a:xfrm>
        </p:spPr>
        <p:txBody>
          <a:bodyPr/>
          <a:lstStyle>
            <a:lvl1pPr marL="0" indent="0">
              <a:buNone/>
              <a:defRPr b="1" baseline="0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da-DK" noProof="0" dirty="0"/>
              <a:t>Tilføj deltagere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DBDFA3-8BCC-F34E-93D6-FB94E0983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519113"/>
            <a:ext cx="3832788" cy="295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Tilføj workshoppens titel</a:t>
            </a: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0C3A28F9-C656-7744-92AF-202E2546916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9751" y="1386001"/>
            <a:ext cx="3826687" cy="3238387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0F3174-4EB7-FF42-A757-1477CE8408EF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33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D9AC15-4AB9-9343-BA26-FC911F3FDE70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1" y="1335601"/>
            <a:ext cx="5039797" cy="313549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accent4"/>
                </a:solidFill>
              </a:defRPr>
            </a:lvl1pPr>
          </a:lstStyle>
          <a:p>
            <a:r>
              <a:rPr lang="da-DK" noProof="0" dirty="0"/>
              <a:t>Konklusion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“ eller indsæt deres logo her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CBA3B20-7CB5-C24F-B97D-44A8DC1C4D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0939" y="4799640"/>
            <a:ext cx="756001" cy="100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C9CB07-78E4-DF47-ADAA-770BADDC00D1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US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US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884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1" y="1335601"/>
            <a:ext cx="5039797" cy="313549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Konklusion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“ eller indsæt deres logo her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CBA3B20-7CB5-C24F-B97D-44A8DC1C4D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0939" y="4799640"/>
            <a:ext cx="756001" cy="100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5ED56F-8F37-D949-BB31-B03884069A65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/>
              <a:pPr algn="r"/>
              <a:t>‹nr.›</a:t>
            </a:fld>
            <a:endParaRPr lang="da-DK" sz="800" noProof="0" dirty="0"/>
          </a:p>
        </p:txBody>
      </p:sp>
    </p:spTree>
    <p:extLst>
      <p:ext uri="{BB962C8B-B14F-4D97-AF65-F5344CB8AC3E}">
        <p14:creationId xmlns:p14="http://schemas.microsoft.com/office/powerpoint/2010/main" val="1858465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eadlin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1" y="1038579"/>
            <a:ext cx="3847952" cy="3575009"/>
          </a:xfrm>
        </p:spPr>
        <p:txBody>
          <a:bodyPr/>
          <a:lstStyle>
            <a:lvl1pPr>
              <a:defRPr baseline="0"/>
            </a:lvl1pPr>
            <a:lvl2pPr marL="312729" indent="0">
              <a:buNone/>
              <a:defRPr/>
            </a:lvl2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DA4D3B7-455C-4845-8F72-2E985F18316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83542" y="1038579"/>
            <a:ext cx="3820709" cy="35750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E02A26-0D13-E442-8875-5F1DDD46D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</p:spTree>
    <p:extLst>
      <p:ext uri="{BB962C8B-B14F-4D97-AF65-F5344CB8AC3E}">
        <p14:creationId xmlns:p14="http://schemas.microsoft.com/office/powerpoint/2010/main" val="1572729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  <a:p>
            <a:endParaRPr lang="da-DK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3D2A6F-6DE4-C141-AB3A-764E4AD09F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</p:spTree>
    <p:extLst>
      <p:ext uri="{BB962C8B-B14F-4D97-AF65-F5344CB8AC3E}">
        <p14:creationId xmlns:p14="http://schemas.microsoft.com/office/powerpoint/2010/main" val="31357968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1" y="1335600"/>
            <a:ext cx="5039797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afsnitstitel </a:t>
            </a:r>
            <a:br>
              <a:rPr lang="da-DK" noProof="0" dirty="0"/>
            </a:b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6110" y="2568972"/>
            <a:ext cx="6858000" cy="1241822"/>
          </a:xfrm>
        </p:spPr>
        <p:txBody>
          <a:bodyPr lIns="0" tIns="0" rIns="0" bIns="0" anchor="t" anchorCtr="0"/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a-DK" noProof="0" dirty="0"/>
              <a:t>Tryk for at redigere undertitel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CBA3B20-7CB5-C24F-B97D-44A8DC1C4D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0939" y="4799640"/>
            <a:ext cx="756001" cy="100800"/>
          </a:xfrm>
          <a:prstGeom prst="rect">
            <a:avLst/>
          </a:prstGeom>
        </p:spPr>
      </p:pic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2A1315E3-5CDC-2347-8227-8B321E1CAC12}"/>
              </a:ext>
            </a:extLst>
          </p:cNvPr>
          <p:cNvSpPr txBox="1">
            <a:spLocks/>
          </p:cNvSpPr>
          <p:nvPr userDrawn="1"/>
        </p:nvSpPr>
        <p:spPr>
          <a:xfrm>
            <a:off x="1126110" y="2419200"/>
            <a:ext cx="129600" cy="1800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0" noProof="0" dirty="0"/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E62944-0457-8D49-AB0B-8A0829E38638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609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er - customise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ym typeface="Wingdings" panose="05000000000000000000" pitchFamily="2" charset="2"/>
              </a:defRPr>
            </a:lvl1pPr>
            <a:lvl2pPr marL="312729" indent="0">
              <a:buNone/>
              <a:defRPr/>
            </a:lvl2pPr>
          </a:lstStyle>
          <a:p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4A3DE6B0-84AB-9647-876A-F5DA928B242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26110" y="2417058"/>
            <a:ext cx="129600" cy="18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noProof="0"/>
              <a:t>.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1B82323-145F-E647-A2E7-C7608BD00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56000" cy="1008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92587A19-7C1C-5C49-A4D9-4DB7F02126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1" y="1335600"/>
            <a:ext cx="5039797" cy="1058506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afsnitstitel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FEEAD67-D3CB-0A40-89F1-EB325AFB53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26110" y="2568972"/>
            <a:ext cx="6858000" cy="1241822"/>
          </a:xfrm>
        </p:spPr>
        <p:txBody>
          <a:bodyPr lIns="0" tIns="0" rIns="0" bIns="0" anchor="t" anchorCtr="0"/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a-DK" noProof="0" dirty="0"/>
              <a:t>Tryk for at redigere undertitel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10945C-2C14-5E4B-B957-67C4FEB5350B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US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US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8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no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ym typeface="Wingdings" panose="05000000000000000000" pitchFamily="2" charset="2"/>
              </a:defRPr>
            </a:lvl1pPr>
          </a:lstStyle>
          <a:p>
            <a:r>
              <a:rPr lang="da-DK" noProof="0" dirty="0"/>
              <a:t>Klik på ikonet for at tilføje et billede. Billedarkiv kan ses her: Intranet  Marketing  PPT Images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1B82323-145F-E647-A2E7-C7608BD00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56000" cy="100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43B1556-87ED-CF4E-916D-085F92714FE3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283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page - customise pictu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76DDED2-82DF-B842-B46F-9F947CAF8C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Presentation Title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C779E-2811-B14E-9974-985F7B8F93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50937" y="964059"/>
            <a:ext cx="1323096" cy="232165"/>
          </a:xfrm>
          <a:solidFill>
            <a:schemeClr val="accent4"/>
          </a:solidFill>
        </p:spPr>
        <p:txBody>
          <a:bodyPr wrap="none" lIns="90000" tIns="54000" rIns="90000" bIns="54000" anchor="ctr" anchorCtr="0">
            <a:spAutoFit/>
          </a:bodyPr>
          <a:lstStyle>
            <a:lvl1pPr marL="0" indent="0" algn="l">
              <a:buFontTx/>
              <a:buNone/>
              <a:defRPr sz="800" b="1" cap="all" baseline="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Name of client or logo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E85E9E-2EAB-7A41-8CF1-640C302204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50938" y="2668589"/>
            <a:ext cx="3421062" cy="226612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900" b="1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Project name here</a:t>
            </a:r>
          </a:p>
          <a:p>
            <a:pPr lvl="0"/>
            <a:endParaRPr lang="en-GB" noProof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1BDC018-947C-3848-B70A-1F9C77F15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49890" y="2872370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915BC-B6D1-EE41-B47D-4759A6A3BDA5}"/>
              </a:ext>
            </a:extLst>
          </p:cNvPr>
          <p:cNvSpPr txBox="1"/>
          <p:nvPr userDrawn="1"/>
        </p:nvSpPr>
        <p:spPr>
          <a:xfrm>
            <a:off x="1150939" y="2872370"/>
            <a:ext cx="606526" cy="47101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800" b="1" noProof="0">
                <a:solidFill>
                  <a:schemeClr val="bg1"/>
                </a:solidFill>
              </a:rPr>
              <a:t>Date: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Version: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Author:</a:t>
            </a:r>
          </a:p>
          <a:p>
            <a:pPr algn="l"/>
            <a:r>
              <a:rPr lang="en-GB" sz="800" b="1" noProof="0">
                <a:solidFill>
                  <a:schemeClr val="bg1"/>
                </a:solidFill>
              </a:rPr>
              <a:t>Contact: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4D3DEA1A-1A0F-CC43-972E-39C36D6CCE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49890" y="2992881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version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EDC78372-9D76-F74B-8706-DB4AFC8A05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49890" y="3113392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Insert name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7D312C8-6AE9-C847-B7B8-CDF7E32B1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9890" y="3237077"/>
            <a:ext cx="3022109" cy="13517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xxx@netcompany.com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48C3E4B5-BBA3-9F47-ADEA-FF870EA90B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0938" y="2420758"/>
            <a:ext cx="129600" cy="1800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BC3F1E7D-7A50-C34B-8EBB-345E76A948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3565730"/>
            <a:ext cx="1162800" cy="154105"/>
          </a:xfr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GB" noProof="0"/>
              <a:t>.</a:t>
            </a:r>
          </a:p>
        </p:txBody>
      </p:sp>
      <p:sp>
        <p:nvSpPr>
          <p:cNvPr id="15" name="Tekstfelt 23">
            <a:extLst>
              <a:ext uri="{FF2B5EF4-FFF2-40B4-BE49-F238E27FC236}">
                <a16:creationId xmlns:a16="http://schemas.microsoft.com/office/drawing/2014/main" id="{44690FD8-8367-4DC7-BCE4-ECC6E75826C0}"/>
              </a:ext>
            </a:extLst>
          </p:cNvPr>
          <p:cNvSpPr txBox="1"/>
          <p:nvPr userDrawn="1"/>
        </p:nvSpPr>
        <p:spPr>
          <a:xfrm>
            <a:off x="1182180" y="4748664"/>
            <a:ext cx="677964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7938" algn="ctr"/>
            <a:r>
              <a:rPr lang="da-DK" sz="600" noProof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© Copyright Netcompany</a:t>
            </a:r>
          </a:p>
        </p:txBody>
      </p:sp>
    </p:spTree>
    <p:extLst>
      <p:ext uri="{BB962C8B-B14F-4D97-AF65-F5344CB8AC3E}">
        <p14:creationId xmlns:p14="http://schemas.microsoft.com/office/powerpoint/2010/main" val="408610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with white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ym typeface="Wingdings" panose="05000000000000000000" pitchFamily="2" charset="2"/>
              </a:defRPr>
            </a:lvl1pPr>
          </a:lstStyle>
          <a:p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1" y="1335599"/>
            <a:ext cx="4967665" cy="102942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tekst ovenpå billedet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1B82323-145F-E647-A2E7-C7608BD00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56000" cy="100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5DFF17-E767-4F48-ABDE-25A5F0AE212C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26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image with dark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4A35F901-1886-0D44-967D-CBC9ADBDFD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ym typeface="Wingdings" panose="05000000000000000000" pitchFamily="2" charset="2"/>
              </a:defRPr>
            </a:lvl1pPr>
          </a:lstStyle>
          <a:p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4720710" cy="96708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Tilføj tekst ovenpå billedet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1B82323-145F-E647-A2E7-C7608BD00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4798800"/>
            <a:ext cx="756000" cy="100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0,28 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672030A-4015-8047-AC41-06474BD89AFD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36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4572001" y="158751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519113"/>
            <a:ext cx="3833564" cy="295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49867"/>
            <a:ext cx="3827463" cy="35745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8CE0523-219C-4D46-9AB9-3FC871B1739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72563" y="1049867"/>
            <a:ext cx="3827463" cy="3574521"/>
          </a:xfrm>
        </p:spPr>
        <p:txBody>
          <a:bodyPr/>
          <a:lstStyle>
            <a:lvl1pPr>
              <a:buClr>
                <a:schemeClr val="bg1"/>
              </a:buClr>
              <a:defRPr baseline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9155C1-C59B-FC4C-804E-0F086BAC1732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63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158401" y="158751"/>
            <a:ext cx="4413600" cy="482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2295" y="519113"/>
            <a:ext cx="3827214" cy="2952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2046" y="1000655"/>
            <a:ext cx="3827463" cy="36237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8CE0523-219C-4D46-9AB9-3FC871B1739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751" y="1000655"/>
            <a:ext cx="3631151" cy="3623733"/>
          </a:xfrm>
        </p:spPr>
        <p:txBody>
          <a:bodyPr/>
          <a:lstStyle>
            <a:lvl1pPr>
              <a:buClr>
                <a:schemeClr val="bg1"/>
              </a:buClr>
              <a:defRPr baseline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195FD2F-F8BE-7745-8EA6-D8C9A836D610}"/>
              </a:ext>
            </a:extLst>
          </p:cNvPr>
          <p:cNvSpPr txBox="1">
            <a:spLocks/>
          </p:cNvSpPr>
          <p:nvPr userDrawn="1"/>
        </p:nvSpPr>
        <p:spPr>
          <a:xfrm>
            <a:off x="4792045" y="898484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0" noProof="0" dirty="0"/>
              <a:t>.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7198A0-C6D5-A743-9E25-1B246CB6D33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4799640"/>
            <a:ext cx="756000" cy="100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9315E2-0B57-CA45-BB71-980E7E842D1F}"/>
              </a:ext>
            </a:extLst>
          </p:cNvPr>
          <p:cNvSpPr txBox="1"/>
          <p:nvPr userDrawn="1"/>
        </p:nvSpPr>
        <p:spPr>
          <a:xfrm>
            <a:off x="1078173" y="4640239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da-DK" sz="1600" noProof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170AA9-8E00-D64A-AC0F-6D76CF82CF63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00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and quot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4572001" y="158751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5167DF-EFAC-764D-B6D0-1D978083656F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65894" y="2099634"/>
            <a:ext cx="3133320" cy="1786566"/>
          </a:xfrm>
        </p:spPr>
        <p:txBody>
          <a:bodyPr/>
          <a:lstStyle>
            <a:lvl1pPr marL="0" indent="0">
              <a:buClr>
                <a:schemeClr val="bg1"/>
              </a:buClr>
              <a:buFontTx/>
              <a:buNone/>
              <a:tabLst>
                <a:tab pos="1862092" algn="l"/>
              </a:tabLst>
              <a:defRPr b="1" i="1">
                <a:solidFill>
                  <a:schemeClr val="accent4"/>
                </a:solidFill>
              </a:defRPr>
            </a:lvl1pPr>
            <a:lvl2pPr marL="342892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2pPr>
            <a:lvl3pPr marL="685783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3pPr>
            <a:lvl4pPr marL="1028675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4pPr>
            <a:lvl5pPr marL="1371566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1" name="Tekstfelt 1">
            <a:extLst>
              <a:ext uri="{FF2B5EF4-FFF2-40B4-BE49-F238E27FC236}">
                <a16:creationId xmlns:a16="http://schemas.microsoft.com/office/drawing/2014/main" id="{B3E61175-05F9-EF42-83BC-FDFD379CC0A2}"/>
              </a:ext>
            </a:extLst>
          </p:cNvPr>
          <p:cNvSpPr txBox="1"/>
          <p:nvPr userDrawn="1"/>
        </p:nvSpPr>
        <p:spPr>
          <a:xfrm>
            <a:off x="5151547" y="1556089"/>
            <a:ext cx="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noProof="0" dirty="0">
                <a:solidFill>
                  <a:srgbClr val="E7675A"/>
                </a:solidFill>
              </a:rPr>
              <a:t>“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5FEAC2A-37DC-8941-95AF-394E4C4A74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61239"/>
            <a:ext cx="3827463" cy="35631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12729" indent="0">
              <a:buFontTx/>
              <a:buNone/>
              <a:defRPr/>
            </a:lvl2pPr>
            <a:lvl3pPr marL="685783" indent="0">
              <a:buFontTx/>
              <a:buNone/>
              <a:defRPr/>
            </a:lvl3pPr>
            <a:lvl4pPr marL="1028675" indent="0">
              <a:buFontTx/>
              <a:buNone/>
              <a:defRPr/>
            </a:lvl4pPr>
            <a:lvl5pPr marL="1371566" indent="0">
              <a:buFontTx/>
              <a:buNone/>
              <a:defRPr/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2013050-2CD0-8C46-A175-8C8436CB80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519113"/>
            <a:ext cx="3833564" cy="2952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CE770B-255F-9C4C-8223-9478899CD8D4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8268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lumn and quot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D7D860-AB02-0343-AD7F-DC678A61E430}"/>
              </a:ext>
            </a:extLst>
          </p:cNvPr>
          <p:cNvSpPr/>
          <p:nvPr userDrawn="1"/>
        </p:nvSpPr>
        <p:spPr>
          <a:xfrm>
            <a:off x="158401" y="158751"/>
            <a:ext cx="4413600" cy="482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noProof="0" dirty="0"/>
              <a:t>Tilføj kundens navn i “header og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293941-513E-9349-BDBF-84A987154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2295" y="519113"/>
            <a:ext cx="3827214" cy="2952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DB0D81-F352-AE4F-A936-C3D8C4AE5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92046" y="1026872"/>
            <a:ext cx="3827463" cy="3597517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195FD2F-F8BE-7745-8EA6-D8C9A836D610}"/>
              </a:ext>
            </a:extLst>
          </p:cNvPr>
          <p:cNvSpPr txBox="1">
            <a:spLocks/>
          </p:cNvSpPr>
          <p:nvPr userDrawn="1"/>
        </p:nvSpPr>
        <p:spPr>
          <a:xfrm>
            <a:off x="4792295" y="911592"/>
            <a:ext cx="129600" cy="1800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0" noProof="0" dirty="0"/>
              <a:t>.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7198A0-C6D5-A743-9E25-1B246CB6D33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4799640"/>
            <a:ext cx="756000" cy="100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9315E2-0B57-CA45-BB71-980E7E842D1F}"/>
              </a:ext>
            </a:extLst>
          </p:cNvPr>
          <p:cNvSpPr txBox="1"/>
          <p:nvPr userDrawn="1"/>
        </p:nvSpPr>
        <p:spPr>
          <a:xfrm>
            <a:off x="1078173" y="4640239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da-DK" sz="1600" noProof="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FE3F1EB-DBA1-9345-AEC9-2BC1225354B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52295" y="2099634"/>
            <a:ext cx="3133320" cy="1786566"/>
          </a:xfrm>
        </p:spPr>
        <p:txBody>
          <a:bodyPr/>
          <a:lstStyle>
            <a:lvl1pPr marL="0" indent="0">
              <a:buClr>
                <a:schemeClr val="bg1"/>
              </a:buClr>
              <a:buFontTx/>
              <a:buNone/>
              <a:tabLst>
                <a:tab pos="1862092" algn="l"/>
              </a:tabLst>
              <a:defRPr b="1" i="1">
                <a:solidFill>
                  <a:schemeClr val="accent4"/>
                </a:solidFill>
              </a:defRPr>
            </a:lvl1pPr>
            <a:lvl2pPr marL="342892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2pPr>
            <a:lvl3pPr marL="685783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3pPr>
            <a:lvl4pPr marL="1028675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4pPr>
            <a:lvl5pPr marL="1371566" indent="0">
              <a:buClr>
                <a:schemeClr val="bg1"/>
              </a:buClr>
              <a:buFontTx/>
              <a:buNone/>
              <a:defRPr b="1" i="1"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5" name="Tekstfelt 1">
            <a:extLst>
              <a:ext uri="{FF2B5EF4-FFF2-40B4-BE49-F238E27FC236}">
                <a16:creationId xmlns:a16="http://schemas.microsoft.com/office/drawing/2014/main" id="{97ED7EAA-B35C-3242-B58B-B208B9657D5D}"/>
              </a:ext>
            </a:extLst>
          </p:cNvPr>
          <p:cNvSpPr txBox="1"/>
          <p:nvPr userDrawn="1"/>
        </p:nvSpPr>
        <p:spPr>
          <a:xfrm>
            <a:off x="737948" y="1556089"/>
            <a:ext cx="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noProof="0" dirty="0">
                <a:solidFill>
                  <a:srgbClr val="E7675A"/>
                </a:solidFill>
              </a:rPr>
              <a:t>“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429CF3-6CBA-7A4C-BC25-3CCD11ED0BF5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22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20CFBCC-18CC-E746-A5BB-3C803850489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1999" y="158550"/>
            <a:ext cx="4429125" cy="4826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171446" marR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ym typeface="Wingdings" panose="05000000000000000000" pitchFamily="2" charset="2"/>
              </a:defRPr>
            </a:lvl1pPr>
          </a:lstStyle>
          <a:p>
            <a:pPr marL="171446" marR="0" lvl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eller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78F610-395C-AC4E-86CC-2E4BA2BB8A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519113"/>
            <a:ext cx="3833564" cy="295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9F576E1E-DA16-0F4C-9A6C-50B994F8A7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1054564"/>
            <a:ext cx="3827463" cy="3569824"/>
          </a:xfrm>
        </p:spPr>
        <p:txBody>
          <a:bodyPr/>
          <a:lstStyle>
            <a:lvl1pPr marL="0" indent="0">
              <a:buNone/>
              <a:defRPr/>
            </a:lvl1pPr>
            <a:lvl2pPr marL="312729" indent="0">
              <a:buNone/>
              <a:defRPr/>
            </a:lvl2pPr>
            <a:lvl3pPr marL="685783" indent="0">
              <a:buNone/>
              <a:defRPr/>
            </a:lvl3pPr>
            <a:lvl4pPr marL="1028675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B0BDF-A99D-6647-8F4C-8D3362DE10EC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68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D504DCFA-E593-0B45-B302-F0BE9348B2E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42876" y="158550"/>
            <a:ext cx="4429125" cy="4826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171446" marR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ym typeface="Wingdings" panose="05000000000000000000" pitchFamily="2" charset="2"/>
              </a:defRPr>
            </a:lvl1pPr>
          </a:lstStyle>
          <a:p>
            <a:pPr marL="171446" marR="0" lvl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778597" y="4788158"/>
            <a:ext cx="3086100" cy="196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Tilføj kundens navn i “header eller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87651" y="1076443"/>
            <a:ext cx="3812511" cy="3547946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  <a:lvl2pPr marL="342892" indent="0">
              <a:buFontTx/>
              <a:buNone/>
              <a:defRPr>
                <a:solidFill>
                  <a:schemeClr val="tx1"/>
                </a:solidFill>
              </a:defRPr>
            </a:lvl2pPr>
            <a:lvl3pPr marL="685783" indent="0">
              <a:buFontTx/>
              <a:buNone/>
              <a:defRPr>
                <a:solidFill>
                  <a:schemeClr val="tx1"/>
                </a:solidFill>
              </a:defRPr>
            </a:lvl3pPr>
            <a:lvl4pPr marL="1028675" indent="0">
              <a:buFontTx/>
              <a:buNone/>
              <a:defRPr>
                <a:solidFill>
                  <a:schemeClr val="tx1"/>
                </a:solidFill>
              </a:defRPr>
            </a:lvl4pPr>
            <a:lvl5pPr marL="1371566" indent="0">
              <a:buFontTx/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0" name="object 27">
            <a:extLst>
              <a:ext uri="{FF2B5EF4-FFF2-40B4-BE49-F238E27FC236}">
                <a16:creationId xmlns:a16="http://schemas.microsoft.com/office/drawing/2014/main" id="{6BD609A8-717C-8640-8CB3-D48BE5B453CD}"/>
              </a:ext>
            </a:extLst>
          </p:cNvPr>
          <p:cNvSpPr/>
          <p:nvPr userDrawn="1"/>
        </p:nvSpPr>
        <p:spPr>
          <a:xfrm>
            <a:off x="4787901" y="945377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773" y="0"/>
                </a:lnTo>
              </a:path>
            </a:pathLst>
          </a:custGeom>
          <a:ln w="20320">
            <a:solidFill>
              <a:schemeClr val="accent4"/>
            </a:solidFill>
          </a:ln>
        </p:spPr>
        <p:txBody>
          <a:bodyPr wrap="square" lIns="0" tIns="0" rIns="0" bIns="0" rtlCol="0"/>
          <a:lstStyle/>
          <a:p>
            <a:endParaRPr lang="da-DK" sz="1800" noProof="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77C46C1-3D47-574B-A7FD-E386AEAF5F6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4798800"/>
            <a:ext cx="759600" cy="100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B3F434-8BBE-E547-8109-F4364C1DA7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87902" y="519113"/>
            <a:ext cx="3816350" cy="295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3B3481-A035-1F49-AF08-06936BE81508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693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- front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A3F43-4AA1-194A-A0C3-A3782F985F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kundens navn i “header eller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32EBE8-8426-D141-B961-7F1254C6F8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5750" y="1335600"/>
            <a:ext cx="5039797" cy="1038912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Tilføj målets case titel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4C793-A347-E241-8060-268BA5F17A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50938" y="2591601"/>
            <a:ext cx="3421062" cy="53312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 marL="312729" indent="0">
              <a:buNone/>
              <a:defRPr sz="1200"/>
            </a:lvl2pPr>
            <a:lvl3pPr marL="685783" indent="0">
              <a:buNone/>
              <a:defRPr sz="1200"/>
            </a:lvl3pPr>
            <a:lvl4pPr marL="1028675" indent="0">
              <a:buNone/>
              <a:defRPr sz="1200"/>
            </a:lvl4pPr>
            <a:lvl5pPr marL="1371566" indent="0">
              <a:buNone/>
              <a:defRPr sz="1200"/>
            </a:lvl5pPr>
          </a:lstStyle>
          <a:p>
            <a:pPr lvl="0"/>
            <a:r>
              <a:rPr lang="da-DK" noProof="0" dirty="0"/>
              <a:t>Beskriv kundens udfordring og den ønskede eller leverede effekt for deres kunder, brugere, forretninger, infrastrukturer osv. På max 3 linjer 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484C613-7386-F14A-94C2-A85CE69C73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7" y="4798800"/>
            <a:ext cx="759600" cy="10080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1FACCD78-3E71-734C-8252-5CC924B66AB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0747" y="3289176"/>
            <a:ext cx="3022109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Transport and logistik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CDEB48-D59A-C343-AE39-7DD3F80E8991}"/>
              </a:ext>
            </a:extLst>
          </p:cNvPr>
          <p:cNvSpPr txBox="1"/>
          <p:nvPr userDrawn="1"/>
        </p:nvSpPr>
        <p:spPr>
          <a:xfrm>
            <a:off x="1145750" y="3294689"/>
            <a:ext cx="924997" cy="47101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da-DK" sz="800" noProof="0" dirty="0">
                <a:solidFill>
                  <a:schemeClr val="bg1"/>
                </a:solidFill>
              </a:rPr>
              <a:t>Sektor:</a:t>
            </a:r>
            <a:br>
              <a:rPr lang="da-DK" sz="800" noProof="0" dirty="0">
                <a:solidFill>
                  <a:schemeClr val="bg1"/>
                </a:solidFill>
              </a:rPr>
            </a:br>
            <a:r>
              <a:rPr lang="da-DK" sz="800" noProof="0" dirty="0">
                <a:solidFill>
                  <a:schemeClr val="bg1"/>
                </a:solidFill>
              </a:rPr>
              <a:t>Primær</a:t>
            </a:r>
            <a:r>
              <a:rPr lang="da-DK" sz="800" baseline="0" noProof="0" dirty="0">
                <a:solidFill>
                  <a:schemeClr val="bg1"/>
                </a:solidFill>
              </a:rPr>
              <a:t>e teknologi</a:t>
            </a:r>
            <a:r>
              <a:rPr lang="da-DK" sz="800" noProof="0" dirty="0">
                <a:solidFill>
                  <a:schemeClr val="bg1"/>
                </a:solidFill>
              </a:rPr>
              <a:t>:</a:t>
            </a:r>
            <a:br>
              <a:rPr lang="da-DK" sz="800" noProof="0" dirty="0">
                <a:solidFill>
                  <a:schemeClr val="bg1"/>
                </a:solidFill>
              </a:rPr>
            </a:br>
            <a:r>
              <a:rPr lang="da-DK" sz="800" noProof="0" dirty="0">
                <a:solidFill>
                  <a:schemeClr val="bg1"/>
                </a:solidFill>
              </a:rPr>
              <a:t>Levering:</a:t>
            </a:r>
          </a:p>
          <a:p>
            <a:pPr algn="l"/>
            <a:endParaRPr lang="da-DK" sz="800" noProof="0" dirty="0">
              <a:solidFill>
                <a:schemeClr val="bg1"/>
              </a:solidFill>
            </a:endParaRP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D24D604-249D-EA4E-B955-1CAA7B552E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0747" y="3409686"/>
            <a:ext cx="3022109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SQL server, Power BI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1B509314-6B36-BB43-A948-69E8308F89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70747" y="3530198"/>
            <a:ext cx="3022109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2018</a:t>
            </a:r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D0C02521-8454-4C49-B25B-482883CFB5E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50938" y="2420758"/>
            <a:ext cx="129600" cy="18000"/>
          </a:xfr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5651CC1A-971B-8147-BA3C-54731C3A0A0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145750" y="1090725"/>
            <a:ext cx="3022109" cy="135178"/>
          </a:xfrm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None/>
              <a:tabLst/>
              <a:defRPr sz="800" b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8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8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8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Indsæt logo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19A4E40-9E23-3146-B8B5-4117EBCABB60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-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D504DCFA-E593-0B45-B302-F0BE9348B2E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" y="0"/>
            <a:ext cx="3340249" cy="51435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171446" marR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ym typeface="Wingdings" panose="05000000000000000000" pitchFamily="2" charset="2"/>
              </a:defRPr>
            </a:lvl1pPr>
          </a:lstStyle>
          <a:p>
            <a:pPr marL="171446" marR="0" lvl="0" indent="-171446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noProof="0" dirty="0"/>
              <a:t>Klik på ikonet for at tilføje et billede. Billedarkiv kan ses her: Intranet  Marketing  PPT Images</a:t>
            </a:r>
          </a:p>
          <a:p>
            <a:endParaRPr lang="da-DK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28FEE7-F840-2C49-80F8-2E5AF3F15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55899" y="4788158"/>
            <a:ext cx="3086100" cy="196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noProof="0" dirty="0"/>
              <a:t>Tilføj kundens navn i “header eller </a:t>
            </a:r>
            <a:r>
              <a:rPr lang="da-DK" noProof="0" dirty="0" err="1"/>
              <a:t>footer</a:t>
            </a:r>
            <a:r>
              <a:rPr lang="da-DK" noProof="0" dirty="0"/>
              <a:t>” eller indsæt deres logo her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77C46C1-3D47-574B-A7FD-E386AEAF5F6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4798800"/>
            <a:ext cx="759600" cy="100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noProof="0" dirty="0"/>
              <a:t>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0462B0F-0597-ED4B-88EB-D24FF9C8B2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5899" y="1395525"/>
            <a:ext cx="2473200" cy="323838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/>
                </a:solidFill>
              </a:defRPr>
            </a:lvl1pPr>
            <a:lvl2pPr marL="342892" indent="0">
              <a:buFontTx/>
              <a:buNone/>
              <a:defRPr sz="1000">
                <a:solidFill>
                  <a:schemeClr val="tx1"/>
                </a:solidFill>
              </a:defRPr>
            </a:lvl2pPr>
            <a:lvl3pPr marL="685783" indent="0">
              <a:buFontTx/>
              <a:buNone/>
              <a:defRPr sz="1000">
                <a:solidFill>
                  <a:schemeClr val="tx1"/>
                </a:solidFill>
              </a:defRPr>
            </a:lvl3pPr>
            <a:lvl4pPr marL="1028675" indent="0">
              <a:buFontTx/>
              <a:buNone/>
              <a:defRPr sz="1000">
                <a:solidFill>
                  <a:schemeClr val="tx1"/>
                </a:solidFill>
              </a:defRPr>
            </a:lvl4pPr>
            <a:lvl5pPr marL="1371566" indent="0">
              <a:buFontTx/>
              <a:buNone/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12" name="object 27">
            <a:extLst>
              <a:ext uri="{FF2B5EF4-FFF2-40B4-BE49-F238E27FC236}">
                <a16:creationId xmlns:a16="http://schemas.microsoft.com/office/drawing/2014/main" id="{A285BBFB-66C5-A24D-8365-38DB96975650}"/>
              </a:ext>
            </a:extLst>
          </p:cNvPr>
          <p:cNvSpPr/>
          <p:nvPr userDrawn="1"/>
        </p:nvSpPr>
        <p:spPr>
          <a:xfrm>
            <a:off x="3556150" y="1227600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773" y="0"/>
                </a:lnTo>
              </a:path>
            </a:pathLst>
          </a:custGeom>
          <a:ln w="20320">
            <a:solidFill>
              <a:schemeClr val="accent4"/>
            </a:solidFill>
          </a:ln>
        </p:spPr>
        <p:txBody>
          <a:bodyPr wrap="square" lIns="0" tIns="0" rIns="0" bIns="0" rtlCol="0"/>
          <a:lstStyle/>
          <a:p>
            <a:endParaRPr lang="da-DK" sz="1800" noProof="0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2DDCBD-9D5D-2E4F-85CF-A935CD682D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56150" y="158751"/>
            <a:ext cx="5048101" cy="924018"/>
          </a:xfrm>
        </p:spPr>
        <p:txBody>
          <a:bodyPr>
            <a:normAutofit/>
          </a:bodyPr>
          <a:lstStyle>
            <a:lvl1pPr>
              <a:lnSpc>
                <a:spcPts val="1500"/>
              </a:lnSpc>
              <a:defRPr sz="1400" cap="all" baseline="0"/>
            </a:lvl1pPr>
          </a:lstStyle>
          <a:p>
            <a:r>
              <a:rPr lang="da-DK" noProof="0" dirty="0"/>
              <a:t>Tryk for at redigere titel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20FF6D-595E-6B4A-ACAE-8D216A9B2B1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132355" y="1395525"/>
            <a:ext cx="2473200" cy="3238388"/>
          </a:xfrm>
        </p:spPr>
        <p:txBody>
          <a:bodyPr>
            <a:normAutofit/>
          </a:bodyPr>
          <a:lstStyle>
            <a:lvl1pPr marL="92073" indent="-92073">
              <a:buFont typeface="Arial" panose="020B0604020202020204" pitchFamily="34" charset="0"/>
              <a:buChar char="•"/>
              <a:tabLst/>
              <a:defRPr sz="1000">
                <a:solidFill>
                  <a:schemeClr val="tx1"/>
                </a:solidFill>
              </a:defRPr>
            </a:lvl1pPr>
            <a:lvl2pPr marL="514337" indent="-171446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857228" indent="-171446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3pPr>
            <a:lvl4pPr marL="1200120" indent="-171446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4pPr>
            <a:lvl5pPr marL="1543012" indent="-171446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766A3B70-D4C4-6240-9F95-E6682082FA0D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39854" y="1395526"/>
            <a:ext cx="2473200" cy="103062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 b="1" i="0" baseline="0">
                <a:solidFill>
                  <a:schemeClr val="bg1"/>
                </a:solidFill>
              </a:defRPr>
            </a:lvl1pPr>
            <a:lvl2pPr marL="342892" indent="0">
              <a:buFontTx/>
              <a:buNone/>
              <a:defRPr sz="1000">
                <a:solidFill>
                  <a:schemeClr val="bg1"/>
                </a:solidFill>
              </a:defRPr>
            </a:lvl2pPr>
            <a:lvl3pPr marL="685783" indent="0">
              <a:buFontTx/>
              <a:buNone/>
              <a:defRPr sz="1000">
                <a:solidFill>
                  <a:schemeClr val="bg1"/>
                </a:solidFill>
              </a:defRPr>
            </a:lvl3pPr>
            <a:lvl4pPr marL="1028675" indent="0">
              <a:buFontTx/>
              <a:buNone/>
              <a:defRPr sz="1000">
                <a:solidFill>
                  <a:schemeClr val="bg1"/>
                </a:solidFill>
              </a:defRPr>
            </a:lvl4pPr>
            <a:lvl5pPr marL="1371566" indent="0">
              <a:buFontTx/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Tilføj en udtalelse om effekterne for forretning, samfund , eller kunder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8C7E1E-8EEE-D544-A8E5-30EA5009D314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>
                <a:solidFill>
                  <a:schemeClr val="tx1"/>
                </a:solidFill>
              </a:rPr>
              <a:pPr algn="r"/>
              <a:t>‹nr.›</a:t>
            </a:fld>
            <a:endParaRPr lang="da-DK" sz="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97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719FE9C-07C8-244B-A763-5D7AF1910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477329"/>
            <a:ext cx="8070601" cy="327804"/>
          </a:xfrm>
        </p:spPr>
        <p:txBody>
          <a:bodyPr/>
          <a:lstStyle/>
          <a:p>
            <a:r>
              <a:rPr lang="en-GB" noProof="0"/>
              <a:t>Add title or agenda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7F9A4EF-1E7A-6F4E-A242-3290FFD066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649" y="1052423"/>
            <a:ext cx="8070601" cy="3571965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marL="285750" marR="0" lvl="0" indent="-28575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6327477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E232CD-F606-F242-AFC7-8477842FA3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solidFill>
            <a:srgbClr val="0F2147"/>
          </a:solidFill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id="{4E2C2F9B-0086-2E42-A7C8-42B6E5F818FB}"/>
              </a:ext>
            </a:extLst>
          </p:cNvPr>
          <p:cNvSpPr txBox="1"/>
          <p:nvPr userDrawn="1"/>
        </p:nvSpPr>
        <p:spPr>
          <a:xfrm>
            <a:off x="1146101" y="2867414"/>
            <a:ext cx="106094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800" b="1" spc="-5" noProof="0" dirty="0">
                <a:solidFill>
                  <a:srgbClr val="FFFFFF"/>
                </a:solidFill>
                <a:latin typeface="+mn-lt"/>
                <a:cs typeface="Calibri"/>
              </a:rPr>
              <a:t>www.netcompany.com</a:t>
            </a:r>
            <a:endParaRPr lang="en-US" sz="800" noProof="0" dirty="0">
              <a:latin typeface="Calibri"/>
              <a:cs typeface="Calibri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8F0718DE-0C89-1D45-A3C2-9BF94FDF8A35}"/>
              </a:ext>
            </a:extLst>
          </p:cNvPr>
          <p:cNvSpPr txBox="1">
            <a:spLocks/>
          </p:cNvSpPr>
          <p:nvPr userDrawn="1"/>
        </p:nvSpPr>
        <p:spPr>
          <a:xfrm>
            <a:off x="1135636" y="2024241"/>
            <a:ext cx="5039797" cy="10389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r>
              <a:rPr lang="da-DK" sz="2200" b="0" noProof="0" dirty="0">
                <a:solidFill>
                  <a:schemeClr val="accent4"/>
                </a:solidFill>
              </a:rPr>
              <a:t>Vi</a:t>
            </a:r>
            <a:r>
              <a:rPr lang="da-DK" sz="2200" b="0" baseline="0" noProof="0" dirty="0">
                <a:solidFill>
                  <a:schemeClr val="accent4"/>
                </a:solidFill>
              </a:rPr>
              <a:t> tager Ansvar</a:t>
            </a:r>
            <a:endParaRPr lang="da-DK" sz="2200" b="0" noProof="0" dirty="0">
              <a:solidFill>
                <a:schemeClr val="accent4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F2D710-7F6F-A243-85D0-A0F885154A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8875" y="3106235"/>
            <a:ext cx="2828925" cy="42727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800" baseline="0">
                <a:solidFill>
                  <a:schemeClr val="bg1"/>
                </a:solidFill>
              </a:defRPr>
            </a:lvl1pPr>
            <a:lvl2pPr>
              <a:defRPr sz="800">
                <a:solidFill>
                  <a:schemeClr val="bg1"/>
                </a:solidFill>
              </a:defRPr>
            </a:lvl2pPr>
            <a:lvl3pPr>
              <a:defRPr sz="800">
                <a:solidFill>
                  <a:schemeClr val="bg1"/>
                </a:solidFill>
              </a:defRPr>
            </a:lvl3pPr>
            <a:lvl4pPr>
              <a:defRPr sz="800">
                <a:solidFill>
                  <a:schemeClr val="bg1"/>
                </a:solidFill>
              </a:defRPr>
            </a:lvl4pPr>
            <a:lvl5pPr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noProof="0" dirty="0"/>
              <a:t>Tilføj anden relevant kontaktinformation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0769613-D6C1-8249-A193-08FA6FA35E48}"/>
              </a:ext>
            </a:extLst>
          </p:cNvPr>
          <p:cNvSpPr txBox="1">
            <a:spLocks/>
          </p:cNvSpPr>
          <p:nvPr userDrawn="1"/>
        </p:nvSpPr>
        <p:spPr>
          <a:xfrm>
            <a:off x="1150938" y="2559074"/>
            <a:ext cx="129600" cy="18000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" noProof="0"/>
              <a:t>.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3EC023E0-F442-EA46-BAB9-BBDF64230F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0935" y="3638935"/>
            <a:ext cx="1162800" cy="154105"/>
          </a:xfr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 bIns="7200">
            <a:normAutofit/>
          </a:bodyPr>
          <a:lstStyle>
            <a:lvl1pPr marL="0" indent="0">
              <a:buFontTx/>
              <a:buNone/>
              <a:defRPr sz="1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5374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928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9B741123-51A8-422D-A9CA-E1EC4C9D631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1726" y="1071863"/>
            <a:ext cx="8064500" cy="3552525"/>
          </a:xfrm>
        </p:spPr>
        <p:txBody>
          <a:bodyPr/>
          <a:lstStyle>
            <a:lvl1pPr marL="171450" indent="-171450">
              <a:buFont typeface="System Font Regular"/>
              <a:buChar char="–"/>
              <a:defRPr baseline="0"/>
            </a:lvl1pPr>
            <a:lvl2pPr marL="447675" indent="-134938">
              <a:buFont typeface="System Font Regular"/>
              <a:buChar char="–"/>
              <a:defRPr baseline="0"/>
            </a:lvl2pPr>
            <a:lvl3pPr marL="857250" indent="-171450">
              <a:buFont typeface="System Font Regular"/>
              <a:buChar char="–"/>
              <a:defRPr baseline="0"/>
            </a:lvl3pPr>
            <a:lvl4pPr marL="1200150" indent="-171450">
              <a:buFont typeface="System Font Regular"/>
              <a:buChar char="–"/>
              <a:defRPr baseline="0"/>
            </a:lvl4pPr>
            <a:lvl5pPr marL="1543050" indent="-171450">
              <a:buFont typeface="System Font Regular"/>
              <a:buChar char="–"/>
              <a:defRPr baseline="0"/>
            </a:lvl5pPr>
          </a:lstStyle>
          <a:p>
            <a:pPr lvl="0"/>
            <a:r>
              <a:rPr lang="da-DK" noProof="0" dirty="0"/>
              <a:t>Insert text</a:t>
            </a:r>
          </a:p>
        </p:txBody>
      </p:sp>
      <p:cxnSp>
        <p:nvCxnSpPr>
          <p:cNvPr id="7" name="Lige forbindelse 11">
            <a:extLst>
              <a:ext uri="{FF2B5EF4-FFF2-40B4-BE49-F238E27FC236}">
                <a16:creationId xmlns:a16="http://schemas.microsoft.com/office/drawing/2014/main" id="{765F7841-EABC-4FA4-A812-C14B99BFA3AE}"/>
              </a:ext>
            </a:extLst>
          </p:cNvPr>
          <p:cNvCxnSpPr>
            <a:cxnSpLocks/>
          </p:cNvCxnSpPr>
          <p:nvPr userDrawn="1"/>
        </p:nvCxnSpPr>
        <p:spPr>
          <a:xfrm flipH="1">
            <a:off x="546349" y="1125940"/>
            <a:ext cx="0" cy="34984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4">
            <a:extLst>
              <a:ext uri="{FF2B5EF4-FFF2-40B4-BE49-F238E27FC236}">
                <a16:creationId xmlns:a16="http://schemas.microsoft.com/office/drawing/2014/main" id="{89D955AA-4D46-4C8E-89EE-79027BC9D2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49" y="477329"/>
            <a:ext cx="8070601" cy="327804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4893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ho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EB3A9E-020F-BF41-851C-2C2B5D96106F}"/>
              </a:ext>
            </a:extLst>
          </p:cNvPr>
          <p:cNvSpPr/>
          <p:nvPr userDrawn="1"/>
        </p:nvSpPr>
        <p:spPr>
          <a:xfrm>
            <a:off x="4572000" y="158750"/>
            <a:ext cx="4429125" cy="482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C35FF43-6CEB-A24F-AD8E-2FF3712276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650" y="1039416"/>
            <a:ext cx="3826634" cy="228600"/>
          </a:xfrm>
        </p:spPr>
        <p:txBody>
          <a:bodyPr/>
          <a:lstStyle>
            <a:lvl1pPr marL="0" indent="0">
              <a:buNone/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GB" noProof="0"/>
              <a:t>Agenda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EBDD77-0BA0-D34A-804A-0EC92A9EE2F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8597" y="1385999"/>
            <a:ext cx="3826687" cy="1299803"/>
          </a:xfrm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FontTx/>
              <a:buNone/>
              <a:tabLst>
                <a:tab pos="1862138" algn="l"/>
              </a:tabLst>
              <a:defRPr sz="1200">
                <a:solidFill>
                  <a:schemeClr val="bg1"/>
                </a:solidFill>
              </a:defRPr>
            </a:lvl1pPr>
            <a:lvl2pPr marL="312737" indent="0">
              <a:buClr>
                <a:schemeClr val="bg1"/>
              </a:buClr>
              <a:buFontTx/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Clr>
                <a:schemeClr val="bg1"/>
              </a:buClr>
              <a:buFontTx/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Clr>
                <a:schemeClr val="bg1"/>
              </a:buClr>
              <a:buFontTx/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Clr>
                <a:schemeClr val="bg1"/>
              </a:buClr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4745526-66DF-844C-A035-8973B06533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3541" y="1039416"/>
            <a:ext cx="3840863" cy="2286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GB" noProof="0"/>
              <a:t>Add workshop goal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4AC0F6B-FC54-F64D-A9C4-3AD1B08416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83541" y="559824"/>
            <a:ext cx="3840863" cy="228600"/>
          </a:xfrm>
        </p:spPr>
        <p:txBody>
          <a:bodyPr/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GB" noProof="0"/>
              <a:t>Date and time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863A529-EF68-A341-AEC0-AA9ACCD980B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778597" y="3150368"/>
            <a:ext cx="3826687" cy="1474019"/>
          </a:xfrm>
        </p:spPr>
        <p:txBody>
          <a:bodyPr numCol="2" spcCol="72000">
            <a:normAutofit/>
          </a:bodyPr>
          <a:lstStyle>
            <a:lvl1pPr marL="0" indent="0">
              <a:spcBef>
                <a:spcPts val="0"/>
              </a:spcBef>
              <a:buClr>
                <a:schemeClr val="bg1"/>
              </a:buClr>
              <a:buFontTx/>
              <a:buNone/>
              <a:tabLst>
                <a:tab pos="1862138" algn="l"/>
              </a:tabLst>
              <a:defRPr sz="1200">
                <a:solidFill>
                  <a:schemeClr val="bg1"/>
                </a:solidFill>
              </a:defRPr>
            </a:lvl1pPr>
            <a:lvl2pPr marL="312737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2pPr>
            <a:lvl3pPr marL="685800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3pPr>
            <a:lvl4pPr marL="1028700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4pPr>
            <a:lvl5pPr marL="1371600" indent="0">
              <a:buClr>
                <a:schemeClr val="bg1"/>
              </a:buClr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DC9C7C7-9B9A-5246-B60D-6FF76ECD51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3541" y="2803785"/>
            <a:ext cx="3840863" cy="2286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GB" noProof="0"/>
              <a:t>Add participants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DBDFA3-8BCC-F34E-93D6-FB94E0983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50" y="471577"/>
            <a:ext cx="3832788" cy="327804"/>
          </a:xfrm>
        </p:spPr>
        <p:txBody>
          <a:bodyPr/>
          <a:lstStyle/>
          <a:p>
            <a:r>
              <a:rPr lang="en-GB" noProof="0"/>
              <a:t>Add workshop title</a:t>
            </a: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0C3A28F9-C656-7744-92AF-202E2546916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650" y="1386000"/>
            <a:ext cx="3832787" cy="3238387"/>
          </a:xfrm>
        </p:spPr>
        <p:txBody>
          <a:bodyPr/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0F3174-4EB7-FF42-A757-1477CE8408EF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391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D9AC15-4AB9-9343-BA26-FC911F3FDE70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313549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accent4"/>
                </a:solidFill>
              </a:defRPr>
            </a:lvl1pPr>
          </a:lstStyle>
          <a:p>
            <a:r>
              <a:rPr lang="en-GB" noProof="0"/>
              <a:t>Conclusion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C9CB07-78E4-DF47-ADAA-770BADDC00D1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>
                <a:solidFill>
                  <a:schemeClr val="bg1"/>
                </a:solidFill>
              </a:rPr>
              <a:pPr algn="r"/>
              <a:t>‹nr.›</a:t>
            </a:fld>
            <a:endParaRPr lang="en-GB" sz="800" noProof="0">
              <a:solidFill>
                <a:schemeClr val="bg1"/>
              </a:solidFill>
            </a:endParaRPr>
          </a:p>
        </p:txBody>
      </p:sp>
      <p:pic>
        <p:nvPicPr>
          <p:cNvPr id="6" name="Graphic 7">
            <a:extLst>
              <a:ext uri="{FF2B5EF4-FFF2-40B4-BE49-F238E27FC236}">
                <a16:creationId xmlns:a16="http://schemas.microsoft.com/office/drawing/2014/main" id="{A415BD9B-2F86-44DB-82F0-796129FD85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0938" y="4788155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806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clus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26110" y="1335600"/>
            <a:ext cx="5039797" cy="313549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4000"/>
              </a:lnSpc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Conclusion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5ED56F-8F37-D949-BB31-B03884069A65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/>
              <a:pPr algn="r"/>
              <a:t>‹nr.›</a:t>
            </a:fld>
            <a:endParaRPr lang="en-GB" sz="800" noProof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0DA7879-3AB5-43C5-8D40-AE4D6D9515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0938" y="4788157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581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4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34" Type="http://schemas.openxmlformats.org/officeDocument/2006/relationships/image" Target="../media/image2.svg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32" Type="http://schemas.openxmlformats.org/officeDocument/2006/relationships/image" Target="../media/image13.svg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28" Type="http://schemas.openxmlformats.org/officeDocument/2006/relationships/tags" Target="../tags/tag1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31" Type="http://schemas.openxmlformats.org/officeDocument/2006/relationships/image" Target="../media/image12.png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vmlDrawing" Target="../drawings/vmlDrawing1.vml"/><Relationship Id="rId30" Type="http://schemas.openxmlformats.org/officeDocument/2006/relationships/image" Target="../media/image16.emf"/><Relationship Id="rId8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649" y="519113"/>
            <a:ext cx="8070601" cy="294532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noProof="0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649" y="1063255"/>
            <a:ext cx="8064498" cy="355284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4BD53941-A3E4-3748-8EC9-CCB59BD453DC}"/>
              </a:ext>
            </a:extLst>
          </p:cNvPr>
          <p:cNvSpPr txBox="1">
            <a:spLocks/>
          </p:cNvSpPr>
          <p:nvPr userDrawn="1"/>
        </p:nvSpPr>
        <p:spPr>
          <a:xfrm>
            <a:off x="533649" y="928061"/>
            <a:ext cx="129600" cy="18000"/>
          </a:xfrm>
          <a:prstGeom prst="rect">
            <a:avLst/>
          </a:pr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noProof="0"/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AEAFE48-E092-0541-90A9-7A19F42A2DFC}"/>
              </a:ext>
            </a:extLst>
          </p:cNvPr>
          <p:cNvSpPr txBox="1"/>
          <p:nvPr userDrawn="1"/>
        </p:nvSpPr>
        <p:spPr>
          <a:xfrm>
            <a:off x="8067369" y="4788155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en-GB" sz="800" noProof="0" smtClean="0"/>
              <a:pPr algn="r"/>
              <a:t>‹nr.›</a:t>
            </a:fld>
            <a:endParaRPr lang="en-GB" sz="800" noProof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3D0037D-EE45-41AD-8D3B-B6FE11EFED12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rcRect/>
          <a:stretch/>
        </p:blipFill>
        <p:spPr>
          <a:xfrm>
            <a:off x="539750" y="4786466"/>
            <a:ext cx="779169" cy="10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86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715" r:id="rId3"/>
    <p:sldLayoutId id="2147483704" r:id="rId4"/>
    <p:sldLayoutId id="2147483662" r:id="rId5"/>
    <p:sldLayoutId id="2147483716" r:id="rId6"/>
    <p:sldLayoutId id="2147483692" r:id="rId7"/>
    <p:sldLayoutId id="2147483681" r:id="rId8"/>
    <p:sldLayoutId id="2147483682" r:id="rId9"/>
    <p:sldLayoutId id="2147483674" r:id="rId10"/>
    <p:sldLayoutId id="2147483675" r:id="rId11"/>
    <p:sldLayoutId id="2147483676" r:id="rId12"/>
    <p:sldLayoutId id="2147483706" r:id="rId13"/>
    <p:sldLayoutId id="2147483708" r:id="rId14"/>
    <p:sldLayoutId id="2147483709" r:id="rId15"/>
    <p:sldLayoutId id="2147483710" r:id="rId16"/>
    <p:sldLayoutId id="2147483673" r:id="rId17"/>
    <p:sldLayoutId id="2147483711" r:id="rId18"/>
    <p:sldLayoutId id="2147483678" r:id="rId19"/>
    <p:sldLayoutId id="2147483712" r:id="rId20"/>
    <p:sldLayoutId id="2147483683" r:id="rId21"/>
    <p:sldLayoutId id="2147483684" r:id="rId22"/>
    <p:sldLayoutId id="2147483697" r:id="rId23"/>
    <p:sldLayoutId id="2147483713" r:id="rId24"/>
    <p:sldLayoutId id="2147483714" r:id="rId25"/>
    <p:sldLayoutId id="2147483694" r:id="rId26"/>
  </p:sldLayoutIdLst>
  <p:hf sldNum="0" hdr="0" ftr="0" dt="0"/>
  <p:txStyles>
    <p:titleStyle>
      <a:lvl1pPr algn="l" defTabSz="685800" rtl="0" eaLnBrk="1" latinLnBrk="0" hangingPunct="1">
        <a:lnSpc>
          <a:spcPts val="23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685800" rtl="0" eaLnBrk="1" latinLnBrk="0" hangingPunct="1">
        <a:lnSpc>
          <a:spcPct val="10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34938" algn="l" defTabSz="685800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 userDrawn="1">
          <p15:clr>
            <a:srgbClr val="F26B43"/>
          </p15:clr>
        </p15:guide>
        <p15:guide id="2" orient="horz" pos="327" userDrawn="1">
          <p15:clr>
            <a:srgbClr val="F26B43"/>
          </p15:clr>
        </p15:guide>
        <p15:guide id="3" pos="5420" userDrawn="1">
          <p15:clr>
            <a:srgbClr val="F26B43"/>
          </p15:clr>
        </p15:guide>
        <p15:guide id="4" orient="horz" pos="2913" userDrawn="1">
          <p15:clr>
            <a:srgbClr val="F26B43"/>
          </p15:clr>
        </p15:guide>
        <p15:guide id="5" orient="horz" pos="100" userDrawn="1">
          <p15:clr>
            <a:srgbClr val="F26B43"/>
          </p15:clr>
        </p15:guide>
        <p15:guide id="6" pos="5670" userDrawn="1">
          <p15:clr>
            <a:srgbClr val="F26B43"/>
          </p15:clr>
        </p15:guide>
        <p15:guide id="7" orient="horz" pos="3140" userDrawn="1">
          <p15:clr>
            <a:srgbClr val="F26B43"/>
          </p15:clr>
        </p15:guide>
        <p15:guide id="8" pos="9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orient="horz" pos="3072" userDrawn="1">
          <p15:clr>
            <a:srgbClr val="F26B43"/>
          </p15:clr>
        </p15:guide>
        <p15:guide id="11" orient="horz" pos="89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0BF41A96-9925-6140-D50C-667B77D4D7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3260292981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29" imgW="592" imgH="595" progId="TCLayout.ActiveDocument.1">
                  <p:embed/>
                </p:oleObj>
              </mc:Choice>
              <mc:Fallback>
                <p:oleObj name="think-cell Slide" r:id="rId29" imgW="592" imgH="595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0BF41A96-9925-6140-D50C-667B77D4D7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650" y="519113"/>
            <a:ext cx="8070601" cy="2952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da-DK" noProof="0" dirty="0"/>
              <a:t>Tryk for at redigere titel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1071863"/>
            <a:ext cx="8064498" cy="354146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a-DK" noProof="0" dirty="0"/>
              <a:t>Indsæt tekst</a:t>
            </a:r>
          </a:p>
        </p:txBody>
      </p:sp>
      <p:sp>
        <p:nvSpPr>
          <p:cNvPr id="30" name="Footer Placeholder 29">
            <a:extLst>
              <a:ext uri="{FF2B5EF4-FFF2-40B4-BE49-F238E27FC236}">
                <a16:creationId xmlns:a16="http://schemas.microsoft.com/office/drawing/2014/main" id="{215D774B-28C5-BC4B-8793-6A356D106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83541" y="4788158"/>
            <a:ext cx="3086100" cy="19659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Tilføj kundens navn i ”header og </a:t>
            </a:r>
            <a:r>
              <a:rPr lang="da-DK" dirty="0" err="1"/>
              <a:t>footer</a:t>
            </a:r>
            <a:r>
              <a:rPr lang="da-DK" dirty="0"/>
              <a:t>” eller indsæt deres logo her</a:t>
            </a:r>
          </a:p>
        </p:txBody>
      </p:sp>
      <p:pic>
        <p:nvPicPr>
          <p:cNvPr id="40" name="Graphic 39">
            <a:extLst>
              <a:ext uri="{FF2B5EF4-FFF2-40B4-BE49-F238E27FC236}">
                <a16:creationId xmlns:a16="http://schemas.microsoft.com/office/drawing/2014/main" id="{B72E8D6A-FA7B-7341-A767-0D888E9CD451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539751" y="4799640"/>
            <a:ext cx="756001" cy="1008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AEAFE48-E092-0541-90A9-7A19F42A2DFC}"/>
              </a:ext>
            </a:extLst>
          </p:cNvPr>
          <p:cNvSpPr txBox="1"/>
          <p:nvPr userDrawn="1"/>
        </p:nvSpPr>
        <p:spPr>
          <a:xfrm>
            <a:off x="8067370" y="4788156"/>
            <a:ext cx="536881" cy="1965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59836263-BA1D-3449-85A4-C83D0CFDFF94}" type="slidenum">
              <a:rPr lang="da-DK" sz="800" noProof="0" smtClean="0"/>
              <a:pPr algn="r"/>
              <a:t>‹nr.›</a:t>
            </a:fld>
            <a:endParaRPr lang="da-DK" sz="800" noProof="0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A868D7E6-F887-40F7-8F04-9F2C599D78DF}"/>
              </a:ext>
            </a:extLst>
          </p:cNvPr>
          <p:cNvSpPr txBox="1">
            <a:spLocks/>
          </p:cNvSpPr>
          <p:nvPr userDrawn="1"/>
        </p:nvSpPr>
        <p:spPr>
          <a:xfrm>
            <a:off x="539750" y="931551"/>
            <a:ext cx="129600" cy="18000"/>
          </a:xfrm>
          <a:prstGeom prst="rect">
            <a:avLst/>
          </a:prstGeom>
          <a:blipFill>
            <a:blip r:embed="rId33">
              <a:extLst>
                <a:ext uri="{96DAC541-7B7A-43D3-8B79-37D633B846F1}">
                  <asvg:svgBlip xmlns:asvg="http://schemas.microsoft.com/office/drawing/2016/SVG/main" r:embed="rId34"/>
                </a:ext>
              </a:extLst>
            </a:blip>
            <a:stretch>
              <a:fillRect/>
            </a:stretch>
          </a:blipFill>
        </p:spPr>
        <p:txBody>
          <a:bodyPr bIns="7200">
            <a:normAutofit fontScale="25000" lnSpcReduction="20000"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1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47675" indent="-134938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0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60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  <p:sldLayoutId id="2147483737" r:id="rId20"/>
    <p:sldLayoutId id="2147483738" r:id="rId21"/>
    <p:sldLayoutId id="2147483739" r:id="rId22"/>
    <p:sldLayoutId id="2147483740" r:id="rId23"/>
    <p:sldLayoutId id="2147483741" r:id="rId24"/>
    <p:sldLayoutId id="2147483742" r:id="rId25"/>
  </p:sldLayoutIdLst>
  <p:hf sldNum="0" hdr="0" ftr="0" dt="0"/>
  <p:txStyles>
    <p:titleStyle>
      <a:lvl1pPr algn="l" defTabSz="685783" rtl="0" eaLnBrk="1" latinLnBrk="0" hangingPunct="1">
        <a:lnSpc>
          <a:spcPts val="2300"/>
        </a:lnSpc>
        <a:spcBef>
          <a:spcPct val="0"/>
        </a:spcBef>
        <a:buNone/>
        <a:defRPr sz="22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47664" indent="-134935" algn="l" defTabSz="685783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tabLst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orient="horz" pos="327">
          <p15:clr>
            <a:srgbClr val="F26B43"/>
          </p15:clr>
        </p15:guide>
        <p15:guide id="3" pos="5420">
          <p15:clr>
            <a:srgbClr val="F26B43"/>
          </p15:clr>
        </p15:guide>
        <p15:guide id="4" orient="horz" pos="2913">
          <p15:clr>
            <a:srgbClr val="F26B43"/>
          </p15:clr>
        </p15:guide>
        <p15:guide id="5" orient="horz" pos="100">
          <p15:clr>
            <a:srgbClr val="F26B43"/>
          </p15:clr>
        </p15:guide>
        <p15:guide id="6" pos="5670">
          <p15:clr>
            <a:srgbClr val="F26B43"/>
          </p15:clr>
        </p15:guide>
        <p15:guide id="7" orient="horz" pos="3140">
          <p15:clr>
            <a:srgbClr val="F26B43"/>
          </p15:clr>
        </p15:guide>
        <p15:guide id="8" pos="90">
          <p15:clr>
            <a:srgbClr val="F26B43"/>
          </p15:clr>
        </p15:guide>
        <p15:guide id="9" pos="2880">
          <p15:clr>
            <a:srgbClr val="F26B43"/>
          </p15:clr>
        </p15:guide>
        <p15:guide id="10" orient="horz" pos="3072">
          <p15:clr>
            <a:srgbClr val="F26B43"/>
          </p15:clr>
        </p15:guide>
        <p15:guide id="11" orient="horz" pos="89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22.png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859AF0-8578-4A3F-9225-4185D0EAAF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1800" noProof="0" dirty="0" err="1">
                <a:latin typeface="Calibri (Headings)"/>
              </a:rPr>
              <a:t>Bilag</a:t>
            </a:r>
            <a:r>
              <a:rPr lang="en-GB" sz="1800" noProof="0" dirty="0">
                <a:latin typeface="Calibri (Headings)"/>
              </a:rPr>
              <a:t> – MI 38 </a:t>
            </a:r>
            <a:br>
              <a:rPr lang="en-GB" sz="1800" noProof="0" dirty="0">
                <a:latin typeface="Calibri (Headings)"/>
              </a:rPr>
            </a:br>
            <a:r>
              <a:rPr lang="da-DK" sz="1800" dirty="0">
                <a:effectLst/>
                <a:latin typeface="Calibri (Headings)"/>
                <a:ea typeface="Arial" panose="020B0604020202020204" pitchFamily="34" charset="0"/>
                <a:cs typeface="Times New Roman" panose="02020603050405020304" pitchFamily="18" charset="0"/>
              </a:rPr>
              <a:t>Repræsentative udtræk for sagsmængde</a:t>
            </a:r>
            <a:r>
              <a:rPr lang="en-GB" sz="1800" noProof="0" dirty="0">
                <a:latin typeface="Calibri (Headings)"/>
              </a:rPr>
              <a:t>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D919DA-C05D-4D6E-93E0-B7EB2412AF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0937" y="964059"/>
            <a:ext cx="1866514" cy="232165"/>
          </a:xfrm>
        </p:spPr>
        <p:txBody>
          <a:bodyPr/>
          <a:lstStyle/>
          <a:p>
            <a:r>
              <a:rPr lang="en-US" dirty="0"/>
              <a:t>KY – </a:t>
            </a:r>
            <a:r>
              <a:rPr lang="en-US" dirty="0" err="1"/>
              <a:t>Kommunernes</a:t>
            </a:r>
            <a:r>
              <a:rPr lang="en-US" dirty="0"/>
              <a:t> </a:t>
            </a:r>
            <a:r>
              <a:rPr lang="en-US" dirty="0" err="1"/>
              <a:t>Ydelsesløsning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125D84E-950D-4E00-9AC1-FC438AEB4A7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5F5B4B5-477D-4E94-9B40-3BAB12E915C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0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Effekt af udvidet matchregler – Aarhus kommune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2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2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Aarhus kommune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6" cy="735807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2645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Nye automatisk sagstilknyttet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317765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Antal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3477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277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5.35%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Antal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Timers arbejde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Arbejdsdage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>
                          <a:effectLst/>
                        </a:rPr>
                        <a:t>Personer i </a:t>
                      </a:r>
                      <a:br>
                        <a:rPr lang="da-DK" sz="800" u="none" strike="noStrike">
                          <a:effectLst/>
                        </a:rPr>
                      </a:br>
                      <a:r>
                        <a:rPr lang="da-DK" sz="800" u="none" strike="noStrike"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Personer I </a:t>
                      </a:r>
                      <a:br>
                        <a:rPr lang="da-DK" sz="800" u="none" strike="noStrike" dirty="0">
                          <a:effectLst/>
                        </a:rPr>
                      </a:br>
                      <a:r>
                        <a:rPr lang="da-DK" sz="800" u="none" strike="noStrike" dirty="0">
                          <a:effectLst/>
                        </a:rPr>
                        <a:t>3 måneder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3829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73.92%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191.45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27.35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1.24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0.41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2" cy="7358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Antal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Timers arbejde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Arbejdsdage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Personer I </a:t>
                      </a:r>
                      <a:br>
                        <a:rPr lang="da-DK" sz="800" u="none" strike="noStrike" dirty="0">
                          <a:effectLst/>
                        </a:rPr>
                      </a:br>
                      <a:r>
                        <a:rPr lang="da-DK" sz="800" u="none" strike="noStrike" dirty="0">
                          <a:effectLst/>
                        </a:rPr>
                        <a:t>1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Personer I </a:t>
                      </a:r>
                      <a:br>
                        <a:rPr lang="da-DK" sz="800" u="none" strike="noStrike" dirty="0">
                          <a:effectLst/>
                        </a:rPr>
                      </a:br>
                      <a:r>
                        <a:rPr lang="da-DK" sz="800" u="none" strike="noStrike" dirty="0">
                          <a:effectLst/>
                        </a:rPr>
                        <a:t>3 måneder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1074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20.73%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179.00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25.57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1.16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0.39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DE92B922-DD59-B4C6-9A24-800EF94FAD21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Minutter til p</a:t>
                      </a: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aragraf-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E2A9745-08D5-4E1B-AF72-8C6D2223E8E7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5B3FEB-7E9E-467F-B754-86751BAB631C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F8860E9A-15CD-49F4-8B0A-E15CD0BC7A43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EAD2656-6186-4CA3-9D67-11E2FAD3A3E7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E5CFE3A-7DBF-489A-910D-5FB7433D47EF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890A7EB-5326-43EA-9AAB-BF25F9B49933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3A471E3-4483-44BA-BF8E-04CE270E303A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0F36643-1485-41C6-B525-9B96E4FAC01B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2091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Matchregler – resultater - Lolland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Lolland </a:t>
                      </a:r>
                      <a:r>
                        <a:rPr lang="da-DK" sz="800" u="none" strike="noStrike" dirty="0">
                          <a:effectLst/>
                        </a:rPr>
                        <a:t>kommune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5" cy="73580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Nye automatiske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82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6.62%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 dirty="0" err="1">
                          <a:effectLst/>
                        </a:rPr>
                        <a:t>Verificering</a:t>
                      </a:r>
                      <a:r>
                        <a:rPr lang="nb-NO" sz="800" u="none" strike="noStrike" dirty="0">
                          <a:effectLst/>
                        </a:rPr>
                        <a:t> Paragraf- og </a:t>
                      </a:r>
                      <a:r>
                        <a:rPr lang="nb-NO" sz="800" u="none" strike="noStrike" dirty="0" err="1">
                          <a:effectLst/>
                        </a:rPr>
                        <a:t>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517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41.76%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25.85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3.69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0.17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1" cy="73580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639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51.62%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106.50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15.21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0.69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8FFBB9-76F5-4423-8C07-A285D2C35CB7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9C9C23D-84A9-4C98-98DA-E4C9C90FE935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9F437D3-EF51-462C-A9C5-514DA66C9998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A12F926F-F6EA-4FC5-B4D0-AE11AB903D0E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C5E6159-00D3-4AAC-81C8-3B4E87F4FD84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0176629-24B9-42A0-9DB0-32CDDBBE3BA0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ECCDDCF-4539-4F74-BEB4-1ED29E779087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DBB097AF-0D0C-42B1-B668-F69EFF9B9093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72073A2-D035-429F-848F-9257C3D4A53C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582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Effekt af udvidet matchregler – København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Københavns </a:t>
                      </a:r>
                      <a:r>
                        <a:rPr lang="da-DK" sz="800" u="none" strike="noStrike" dirty="0">
                          <a:effectLst/>
                        </a:rPr>
                        <a:t>kommune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6" cy="735807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Automatisk tilknyttet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1556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6.35%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13379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54.56%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668.95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95.56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4.34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1.45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2" cy="7358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9586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39.09%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1597.67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228.24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10.37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3.46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EF9A83-F13D-4E9B-970D-06A69B4370F6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A03792C-1EF5-4CCC-9281-54D9252775DF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92411B6-409F-D493-A790-0DF8C3E17CD4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61A99D4E-973F-F1CE-E132-5259A4DE6858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4F22CBF-D927-B233-6B40-71B941B617AD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50E9000F-0E3A-C06D-7935-CC1B2C8D7D08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43B000-C26E-7A69-2417-F877E4BBED51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C7F95A3-CB99-82BC-A37C-F0D6799427B5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5E5D8CB-E8BE-7AE5-30FD-8EB991FB1050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963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Effekt af udvidet matchregler – Horsens kommune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Horsens </a:t>
                      </a:r>
                      <a:r>
                        <a:rPr lang="da-DK" sz="800" u="none" strike="noStrike" dirty="0">
                          <a:effectLst/>
                        </a:rPr>
                        <a:t>kommune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5" cy="73580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Nye automatiske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6.21%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462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52.14%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23.1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3.30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0.05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1" cy="73580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369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41.65%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61.50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8.79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0.40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0.13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5D2B377-AB0D-4D1E-998D-4A676063DDA7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390073D-015F-488C-8462-D3BB75C4AA7B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9C0F76A-72C6-4F40-B916-0AC3A462C624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12554FB-0859-44FC-8401-C619BF67F72E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3F8BBD7-7EC1-4421-A3EB-5AC5050EC9CB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EA9F8CD6-8418-48FC-99C6-5A7B7160B632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562F140-1F81-4E81-BFE6-CE0A157589B3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2C8CAA1C-20C0-4ADE-AC2C-70C1D5435F44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613412A-A4A8-48A3-9D34-EAAB78946D27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1455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Matchregler – Effekt af udvidet matchregler – Esbjerg kommune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Esbjerg </a:t>
                      </a:r>
                      <a:r>
                        <a:rPr lang="da-DK" sz="800" u="none" strike="noStrike" dirty="0">
                          <a:effectLst/>
                        </a:rPr>
                        <a:t>kommune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5" cy="73580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Nye automatiske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6.21%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670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69.36%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33.5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4.79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0.22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1" cy="73580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236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24.43%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39.33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5.62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0.26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0.09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36B4DD2-6078-4AD9-BC84-55E4FE6D9A5A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B4EDCC4-9777-41B9-9164-BFCDB8817CA0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18FF51C-A96A-4BA1-9BD4-FDCE0DA5014F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A0EBB153-DEE3-4519-9A62-C661BB6E0780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0D568D6-8938-4185-A812-1151C93AC30D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92B4D9A-C7FF-4D80-A8F5-11A96B21E64F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2E42211-83DB-49A8-BC14-35F9819C0A9D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300B32DA-BEB1-4413-90A6-42FFBBED1024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474569C-CB38-40B8-AF1D-2941415504C6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954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Matchregler – resultater - Kolding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Kolding (621)</a:t>
                      </a: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6" cy="735807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Nye automatiske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2113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59.81%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1267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35.86%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63.35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9.05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0.41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0.14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2" cy="73580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153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4.33%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25.50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3.64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0.17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A7FA278-ABD2-45B4-9F7F-035DA897C716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4EC2D1E-6B98-44C8-A908-4851F0C995E1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BE7E016-D445-4BFA-AA83-EB7DDB86E89F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A8D5748F-C92D-4E42-A2A2-827E80460295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9AE7077-A5B5-4E58-8298-B84B1966C0CB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DE3CD680-48B7-4B9B-87D8-B4D25B1FBA72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85D6B01-10F5-4C89-93E8-6809DE61A763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C9CE1463-6202-47E7-8467-25C6CC32F283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1392F43-A428-4DAC-A71B-7FC637FE80E0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1296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85E4A2C-23DF-A535-F9EA-D18EEC7AAD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think-cell Slide" r:id="rId5" imgW="353" imgH="353" progId="TCLayout.ActiveDocument.1">
                  <p:embed/>
                </p:oleObj>
              </mc:Choice>
              <mc:Fallback>
                <p:oleObj name="think-cell Slide" r:id="rId5" imgW="353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85E4A2C-23DF-A535-F9EA-D18EEC7AA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9F2659-700B-CE56-0618-7D21A9D0D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da-DK" dirty="0"/>
              <a:t>Matchregler – resultater - Hjørring</a:t>
            </a:r>
          </a:p>
        </p:txBody>
      </p:sp>
      <p:pic>
        <p:nvPicPr>
          <p:cNvPr id="15" name="Graphic 14" descr="Puzzle pieces outline">
            <a:extLst>
              <a:ext uri="{FF2B5EF4-FFF2-40B4-BE49-F238E27FC236}">
                <a16:creationId xmlns:a16="http://schemas.microsoft.com/office/drawing/2014/main" id="{2FF28526-F6E5-418C-ABD3-A7EAC1307B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6317" y="136726"/>
            <a:ext cx="1097933" cy="1097933"/>
          </a:xfrm>
          <a:prstGeom prst="rect">
            <a:avLst/>
          </a:prstGeom>
        </p:spPr>
      </p:pic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98DC227-F4AE-1125-4B2C-B91C058B4C92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128838"/>
          <a:ext cx="8016960" cy="15001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8016960">
                  <a:extLst>
                    <a:ext uri="{9D8B030D-6E8A-4147-A177-3AD203B41FA5}">
                      <a16:colId xmlns:a16="http://schemas.microsoft.com/office/drawing/2014/main" val="2086461752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Hjørring (860)</a:t>
                      </a: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1443616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439F271B-4C44-7C0A-D520-41C6D97F9BCB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2437228"/>
          <a:ext cx="914116" cy="735807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3842870933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102796852"/>
                    </a:ext>
                  </a:extLst>
                </a:gridCol>
              </a:tblGrid>
              <a:tr h="15001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Nye automatiske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412109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891399121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101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32.90%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99225498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BA2525-ADA5-FF18-131E-6DB342BE75A8}"/>
              </a:ext>
            </a:extLst>
          </p:cNvPr>
          <p:cNvGraphicFramePr>
            <a:graphicFrameLocks noGrp="1"/>
          </p:cNvGraphicFramePr>
          <p:nvPr/>
        </p:nvGraphicFramePr>
        <p:xfrm>
          <a:off x="1846020" y="2437228"/>
          <a:ext cx="3408889" cy="73580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4157775405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421426100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3407718622"/>
                    </a:ext>
                  </a:extLst>
                </a:gridCol>
                <a:gridCol w="695108">
                  <a:extLst>
                    <a:ext uri="{9D8B030D-6E8A-4147-A177-3AD203B41FA5}">
                      <a16:colId xmlns:a16="http://schemas.microsoft.com/office/drawing/2014/main" val="1694657391"/>
                    </a:ext>
                  </a:extLst>
                </a:gridCol>
                <a:gridCol w="533234">
                  <a:extLst>
                    <a:ext uri="{9D8B030D-6E8A-4147-A177-3AD203B41FA5}">
                      <a16:colId xmlns:a16="http://schemas.microsoft.com/office/drawing/2014/main" val="3109185503"/>
                    </a:ext>
                  </a:extLst>
                </a:gridCol>
                <a:gridCol w="523712">
                  <a:extLst>
                    <a:ext uri="{9D8B030D-6E8A-4147-A177-3AD203B41FA5}">
                      <a16:colId xmlns:a16="http://schemas.microsoft.com/office/drawing/2014/main" val="2079643506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nb-NO" sz="800" u="none" strike="noStrike">
                          <a:effectLst/>
                        </a:rPr>
                        <a:t>Verificering Paragraf- og Kravtypekontrol</a:t>
                      </a:r>
                      <a:endParaRPr lang="nb-N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959950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46822630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41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13.36%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2.05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0.29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3809213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1C359BB-2F57-2A9F-99BD-23EF136177B9}"/>
              </a:ext>
            </a:extLst>
          </p:cNvPr>
          <p:cNvGraphicFramePr>
            <a:graphicFrameLocks noGrp="1"/>
          </p:cNvGraphicFramePr>
          <p:nvPr/>
        </p:nvGraphicFramePr>
        <p:xfrm>
          <a:off x="5439103" y="2437228"/>
          <a:ext cx="3325572" cy="73580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457058">
                  <a:extLst>
                    <a:ext uri="{9D8B030D-6E8A-4147-A177-3AD203B41FA5}">
                      <a16:colId xmlns:a16="http://schemas.microsoft.com/office/drawing/2014/main" val="1944671844"/>
                    </a:ext>
                  </a:extLst>
                </a:gridCol>
                <a:gridCol w="457058">
                  <a:extLst>
                    <a:ext uri="{9D8B030D-6E8A-4147-A177-3AD203B41FA5}">
                      <a16:colId xmlns:a16="http://schemas.microsoft.com/office/drawing/2014/main" val="3561652481"/>
                    </a:ext>
                  </a:extLst>
                </a:gridCol>
                <a:gridCol w="742719">
                  <a:extLst>
                    <a:ext uri="{9D8B030D-6E8A-4147-A177-3AD203B41FA5}">
                      <a16:colId xmlns:a16="http://schemas.microsoft.com/office/drawing/2014/main" val="79512337"/>
                    </a:ext>
                  </a:extLst>
                </a:gridCol>
                <a:gridCol w="618932">
                  <a:extLst>
                    <a:ext uri="{9D8B030D-6E8A-4147-A177-3AD203B41FA5}">
                      <a16:colId xmlns:a16="http://schemas.microsoft.com/office/drawing/2014/main" val="1009335055"/>
                    </a:ext>
                  </a:extLst>
                </a:gridCol>
                <a:gridCol w="535615">
                  <a:extLst>
                    <a:ext uri="{9D8B030D-6E8A-4147-A177-3AD203B41FA5}">
                      <a16:colId xmlns:a16="http://schemas.microsoft.com/office/drawing/2014/main" val="112664069"/>
                    </a:ext>
                  </a:extLst>
                </a:gridCol>
                <a:gridCol w="514190">
                  <a:extLst>
                    <a:ext uri="{9D8B030D-6E8A-4147-A177-3AD203B41FA5}">
                      <a16:colId xmlns:a16="http://schemas.microsoft.com/office/drawing/2014/main" val="331624681"/>
                    </a:ext>
                  </a:extLst>
                </a:gridCol>
              </a:tblGrid>
              <a:tr h="1500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da-DK" sz="800" u="none" strike="noStrike" dirty="0">
                          <a:effectLst/>
                        </a:rPr>
                        <a:t>Sagsmængde for manuel sagstilknytning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552998"/>
                  </a:ext>
                </a:extLst>
              </a:tr>
              <a:tr h="43576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antal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%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timers arbejde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Arbejdsdage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 måned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Personer I </a:t>
                      </a:r>
                      <a:b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 måneder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606492374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165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53.75%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27.50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3.93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0.18</a:t>
                      </a:r>
                      <a:endParaRPr lang="da-DK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0.06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25374300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3FF16AF-8FE0-401F-843F-9952D36FF45D}"/>
              </a:ext>
            </a:extLst>
          </p:cNvPr>
          <p:cNvGraphicFramePr>
            <a:graphicFrameLocks noGrp="1"/>
          </p:cNvGraphicFramePr>
          <p:nvPr/>
        </p:nvGraphicFramePr>
        <p:xfrm>
          <a:off x="747712" y="1234658"/>
          <a:ext cx="1673267" cy="6915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58556">
                  <a:extLst>
                    <a:ext uri="{9D8B030D-6E8A-4147-A177-3AD203B41FA5}">
                      <a16:colId xmlns:a16="http://schemas.microsoft.com/office/drawing/2014/main" val="2892892230"/>
                    </a:ext>
                  </a:extLst>
                </a:gridCol>
                <a:gridCol w="414711">
                  <a:extLst>
                    <a:ext uri="{9D8B030D-6E8A-4147-A177-3AD203B41FA5}">
                      <a16:colId xmlns:a16="http://schemas.microsoft.com/office/drawing/2014/main" val="2050710480"/>
                    </a:ext>
                  </a:extLst>
                </a:gridCol>
              </a:tblGrid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da-DK" sz="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Minutter til manuel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241001078"/>
                  </a:ext>
                </a:extLst>
              </a:tr>
              <a:tr h="25860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Minutter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til</a:t>
                      </a:r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aragraf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- og eller kravtypekontrol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43425488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imer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på en arbejdsdag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102218817"/>
                  </a:ext>
                </a:extLst>
              </a:tr>
              <a:tr h="1328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da-DK" sz="8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rbejdsdage</a:t>
                      </a:r>
                      <a:r>
                        <a:rPr lang="da-DK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pr. måned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</a:t>
                      </a:r>
                      <a:endParaRPr lang="da-DK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68069736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A440CB-CAF1-44BD-A445-49C696094995}"/>
              </a:ext>
            </a:extLst>
          </p:cNvPr>
          <p:cNvSpPr txBox="1"/>
          <p:nvPr/>
        </p:nvSpPr>
        <p:spPr>
          <a:xfrm>
            <a:off x="747712" y="1032164"/>
            <a:ext cx="1673267" cy="1645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200" dirty="0">
                <a:solidFill>
                  <a:srgbClr val="0F2047"/>
                </a:solidFill>
                <a:latin typeface="Calibri" panose="020F0502020204030204"/>
              </a:rPr>
              <a:t>Estimater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EDCCCD6-F546-4F02-8601-A1E987899CFA}"/>
              </a:ext>
            </a:extLst>
          </p:cNvPr>
          <p:cNvGrpSpPr/>
          <p:nvPr/>
        </p:nvGrpSpPr>
        <p:grpSpPr>
          <a:xfrm>
            <a:off x="747711" y="3376198"/>
            <a:ext cx="8016961" cy="737966"/>
            <a:chOff x="996949" y="4450187"/>
            <a:chExt cx="10689281" cy="983954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874D2FA-CAAA-46F8-9EB5-CA56869A1DA5}"/>
                </a:ext>
              </a:extLst>
            </p:cNvPr>
            <p:cNvSpPr/>
            <p:nvPr/>
          </p:nvSpPr>
          <p:spPr>
            <a:xfrm>
              <a:off x="2461360" y="4453066"/>
              <a:ext cx="4545185" cy="981075"/>
            </a:xfrm>
            <a:prstGeom prst="roundRect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BC479C-C0DB-42F4-9114-8D8B06B835B7}"/>
                </a:ext>
              </a:extLst>
            </p:cNvPr>
            <p:cNvSpPr txBox="1"/>
            <p:nvPr/>
          </p:nvSpPr>
          <p:spPr>
            <a:xfrm>
              <a:off x="2622518" y="4591506"/>
              <a:ext cx="4260419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matchet kravtypen – denne skal verificeres af sagsbehandler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Matchet er faldet ud til paragrafkontrol – denne skal verificeres af sagsbehandler </a:t>
              </a:r>
            </a:p>
            <a:p>
              <a:endParaRPr lang="da-DK" sz="900" dirty="0" err="1">
                <a:solidFill>
                  <a:srgbClr val="0F2047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3B47F621-5E37-42E4-9B6D-CEADA62F5F0A}"/>
                </a:ext>
              </a:extLst>
            </p:cNvPr>
            <p:cNvSpPr/>
            <p:nvPr/>
          </p:nvSpPr>
          <p:spPr>
            <a:xfrm>
              <a:off x="7252138" y="4450187"/>
              <a:ext cx="4434092" cy="981075"/>
            </a:xfrm>
            <a:prstGeom prst="round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B18AEAF-24AB-4756-81C3-6C0EFDB246EB}"/>
                </a:ext>
              </a:extLst>
            </p:cNvPr>
            <p:cNvSpPr txBox="1"/>
            <p:nvPr/>
          </p:nvSpPr>
          <p:spPr>
            <a:xfrm>
              <a:off x="7376035" y="4591505"/>
              <a:ext cx="4236845" cy="7369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sagstilknytte til en KMD Aktiv debitorkonto</a:t>
              </a:r>
            </a:p>
            <a:p>
              <a:pPr marL="257175" indent="-257175">
                <a:buFont typeface="Arial" panose="020B0604020202020204" pitchFamily="34" charset="0"/>
                <a:buChar char="•"/>
              </a:pPr>
              <a:endParaRPr lang="da-DK" sz="900" dirty="0">
                <a:solidFill>
                  <a:srgbClr val="0F2047"/>
                </a:solidFill>
                <a:latin typeface="Calibri" panose="020F0502020204030204"/>
              </a:endParaRPr>
            </a:p>
            <a:p>
              <a:pPr marL="257175" indent="-257175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</a:t>
              </a:r>
              <a:r>
                <a:rPr lang="da-DK" sz="900" b="1" dirty="0">
                  <a:solidFill>
                    <a:srgbClr val="0F2047"/>
                  </a:solidFill>
                  <a:latin typeface="Calibri" panose="020F0502020204030204"/>
                </a:rPr>
                <a:t>ikke</a:t>
              </a: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 kunne angive en reference til en KMD Aktiv fordring 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A179DE88-3DAE-4712-AB95-557764291BD3}"/>
                </a:ext>
              </a:extLst>
            </p:cNvPr>
            <p:cNvSpPr/>
            <p:nvPr/>
          </p:nvSpPr>
          <p:spPr>
            <a:xfrm>
              <a:off x="996949" y="4450402"/>
              <a:ext cx="1218817" cy="981075"/>
            </a:xfrm>
            <a:prstGeom prst="roundRect">
              <a:avLst/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AE49CC1-E481-447D-8B5D-186C1E699086}"/>
                </a:ext>
              </a:extLst>
            </p:cNvPr>
            <p:cNvSpPr txBox="1"/>
            <p:nvPr/>
          </p:nvSpPr>
          <p:spPr>
            <a:xfrm>
              <a:off x="1116538" y="4580530"/>
              <a:ext cx="938069" cy="74792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a-DK" sz="900" dirty="0">
                  <a:solidFill>
                    <a:srgbClr val="0F2047"/>
                  </a:solidFill>
                  <a:latin typeface="Calibri" panose="020F0502020204030204"/>
                </a:rPr>
                <a:t>KY har automatisk tilknyttet fordringen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713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E63C11-8FB6-42C9-B5AA-E9D49CF37E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7643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Netcompany">
      <a:dk1>
        <a:srgbClr val="0F2047"/>
      </a:dk1>
      <a:lt1>
        <a:srgbClr val="FFFFFF"/>
      </a:lt1>
      <a:dk2>
        <a:srgbClr val="0E2046"/>
      </a:dk2>
      <a:lt2>
        <a:srgbClr val="FFFFFF"/>
      </a:lt2>
      <a:accent1>
        <a:srgbClr val="0E2046"/>
      </a:accent1>
      <a:accent2>
        <a:srgbClr val="50B8C1"/>
      </a:accent2>
      <a:accent3>
        <a:srgbClr val="5CBDAA"/>
      </a:accent3>
      <a:accent4>
        <a:srgbClr val="E36053"/>
      </a:accent4>
      <a:accent5>
        <a:srgbClr val="DE9C2B"/>
      </a:accent5>
      <a:accent6>
        <a:srgbClr val="385B73"/>
      </a:accent6>
      <a:hlink>
        <a:srgbClr val="E25F53"/>
      </a:hlink>
      <a:folHlink>
        <a:srgbClr val="EC938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tcompany Powerpoint Template" id="{4CFC66B0-5736-4489-BF36-B530A32A208D}" vid="{50734CBC-CEE6-4DF0-B7AA-1333908070F0}"/>
    </a:ext>
  </a:extLst>
</a:theme>
</file>

<file path=ppt/theme/theme2.xml><?xml version="1.0" encoding="utf-8"?>
<a:theme xmlns:a="http://schemas.openxmlformats.org/drawingml/2006/main" name="1_Office Theme">
  <a:themeElements>
    <a:clrScheme name="Netcompany">
      <a:dk1>
        <a:srgbClr val="0F2047"/>
      </a:dk1>
      <a:lt1>
        <a:srgbClr val="FFFFFF"/>
      </a:lt1>
      <a:dk2>
        <a:srgbClr val="0E2046"/>
      </a:dk2>
      <a:lt2>
        <a:srgbClr val="FFFFFF"/>
      </a:lt2>
      <a:accent1>
        <a:srgbClr val="0E2046"/>
      </a:accent1>
      <a:accent2>
        <a:srgbClr val="50B8C1"/>
      </a:accent2>
      <a:accent3>
        <a:srgbClr val="5CBDAA"/>
      </a:accent3>
      <a:accent4>
        <a:srgbClr val="E36053"/>
      </a:accent4>
      <a:accent5>
        <a:srgbClr val="DE9C2B"/>
      </a:accent5>
      <a:accent6>
        <a:srgbClr val="385B73"/>
      </a:accent6>
      <a:hlink>
        <a:srgbClr val="E25F53"/>
      </a:hlink>
      <a:folHlink>
        <a:srgbClr val="EC938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tcompany Powerpoint Skabelon" id="{7DBC9487-619D-427C-A03E-71C054BCE9BA}" vid="{1C90CF53-E49C-4E15-85CB-E440623A1D7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wnload xmlns="d2d6d97c-2246-45b1-9ade-051f1cfedfe8" xsi:nil="true"/>
    <Sortering xmlns="d2d6d97c-2246-45b1-9ade-051f1cfedfe8" xsi:nil="true"/>
    <SAPA_x0020_emner xmlns="fc7bc9c2-b045-43a2-92b0-04dc6bea577d">
      <Value>KLIK-opgaver</Value>
    </SAPA_x0020_emner>
    <IconOverlay xmlns="http://schemas.microsoft.com/sharepoint/v4" xsi:nil="true"/>
    <Overskrift_x0020_2 xmlns="d2d6d97c-2246-45b1-9ade-051f1cfedfe8" xsi:nil="true"/>
    <RoutingRuleDescription xmlns="http://schemas.microsoft.com/sharepoint/v3">IT-miljø og infrastruktur</RoutingRuleDescrip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BB8F0C5E5941342BF31C99BE8E8CD38" ma:contentTypeVersion="11" ma:contentTypeDescription="Opret et nyt dokument." ma:contentTypeScope="" ma:versionID="1a165658109bf3a3c0d990a3cd30fbc1">
  <xsd:schema xmlns:xsd="http://www.w3.org/2001/XMLSchema" xmlns:xs="http://www.w3.org/2001/XMLSchema" xmlns:p="http://schemas.microsoft.com/office/2006/metadata/properties" xmlns:ns1="http://schemas.microsoft.com/sharepoint/v3" xmlns:ns2="fc7bc9c2-b045-43a2-92b0-04dc6bea577d" xmlns:ns3="http://schemas.microsoft.com/sharepoint/v4" xmlns:ns4="d2d6d97c-2246-45b1-9ade-051f1cfedfe8" xmlns:ns5="fa636ade-ce26-4c1e-bb95-07468a9c225a" targetNamespace="http://schemas.microsoft.com/office/2006/metadata/properties" ma:root="true" ma:fieldsID="5a0f3237b5a1915279cc76a7c4a902cd" ns1:_="" ns2:_="" ns3:_="" ns4:_="" ns5:_="">
    <xsd:import namespace="http://schemas.microsoft.com/sharepoint/v3"/>
    <xsd:import namespace="fc7bc9c2-b045-43a2-92b0-04dc6bea577d"/>
    <xsd:import namespace="http://schemas.microsoft.com/sharepoint/v4"/>
    <xsd:import namespace="d2d6d97c-2246-45b1-9ade-051f1cfedfe8"/>
    <xsd:import namespace="fa636ade-ce26-4c1e-bb95-07468a9c225a"/>
    <xsd:element name="properties">
      <xsd:complexType>
        <xsd:sequence>
          <xsd:element name="documentManagement">
            <xsd:complexType>
              <xsd:all>
                <xsd:element ref="ns1:RoutingRuleDescription"/>
                <xsd:element ref="ns2:SAPA_x0020_emner" minOccurs="0"/>
                <xsd:element ref="ns3:IconOverlay" minOccurs="0"/>
                <xsd:element ref="ns4:Download" minOccurs="0"/>
                <xsd:element ref="ns4:Overskrift_x0020_2" minOccurs="0"/>
                <xsd:element ref="ns4:Sortering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2" ma:displayName="-" ma:description="" ma:internalName="RoutingRule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bc9c2-b045-43a2-92b0-04dc6bea577d" elementFormDefault="qualified">
    <xsd:import namespace="http://schemas.microsoft.com/office/2006/documentManagement/types"/>
    <xsd:import namespace="http://schemas.microsoft.com/office/infopath/2007/PartnerControls"/>
    <xsd:element name="SAPA_x0020_emner" ma:index="3" nillable="true" ma:displayName="KY emner" ma:internalName="SAPA_x0020_emner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etværksmøder"/>
                    <xsd:enumeration value="KY Forvaltningshåndbog"/>
                    <xsd:enumeration value="KY Generelt"/>
                    <xsd:enumeration value="Kravspecifikation"/>
                    <xsd:enumeration value="KY video"/>
                    <xsd:enumeration value="Forretningsprocesser"/>
                    <xsd:enumeration value="Om løsningen"/>
                    <xsd:enumeration value="Historisk materiale"/>
                    <xsd:enumeration value="Planer"/>
                    <xsd:enumeration value="Projektstyring og ledelse"/>
                    <xsd:enumeration value="Implementeringshåndbog"/>
                    <xsd:enumeration value="Gevinster og værdier"/>
                    <xsd:enumeration value="Viden og færdigheder"/>
                    <xsd:enumeration value="Organisering og arbejdsgange"/>
                    <xsd:enumeration value="It-miljø og infrastruktur"/>
                    <xsd:enumeration value="Ud- og indfasning"/>
                    <xsd:enumeration value="It-sikkerhed og aftaler"/>
                    <xsd:enumeration value="KLIK-opgaver"/>
                    <xsd:enumeration value="Brugervejledninger"/>
                    <xsd:enumeration value="Genberegning af ydelser udbetalt fra KMD Aktiv"/>
                    <xsd:enumeration value="Webinarer"/>
                    <xsd:enumeration value="Brevbank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0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d6d97c-2246-45b1-9ade-051f1cfedfe8" elementFormDefault="qualified">
    <xsd:import namespace="http://schemas.microsoft.com/office/2006/documentManagement/types"/>
    <xsd:import namespace="http://schemas.microsoft.com/office/infopath/2007/PartnerControls"/>
    <xsd:element name="Download" ma:index="11" nillable="true" ma:displayName="Download" ma:internalName="Download">
      <xsd:simpleType>
        <xsd:restriction base="dms:Text">
          <xsd:maxLength value="255"/>
        </xsd:restriction>
      </xsd:simpleType>
    </xsd:element>
    <xsd:element name="Overskrift_x0020_2" ma:index="12" nillable="true" ma:displayName="--" ma:internalName="Overskrift_x0020_2">
      <xsd:simpleType>
        <xsd:restriction base="dms:Text">
          <xsd:maxLength value="255"/>
        </xsd:restriction>
      </xsd:simpleType>
    </xsd:element>
    <xsd:element name="Sortering" ma:index="13" nillable="true" ma:displayName="Sortering" ma:decimals="0" ma:internalName="Sortering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6ade-ce26-4c1e-bb95-07468a9c2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10471-AE18-4997-8E2A-384A0EC8EC3B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4a8c7c2d-4525-4167-8ef6-b4250b88adaa"/>
    <ds:schemaRef ds:uri="347BA16D-85AB-4784-90F8-08EF3FC8CB76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1F3C59F-8AEE-4B39-9C65-19E643FBE1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81717B-77C2-4C84-8245-7F19AFD2F9CD}"/>
</file>

<file path=docProps/app.xml><?xml version="1.0" encoding="utf-8"?>
<Properties xmlns="http://schemas.openxmlformats.org/officeDocument/2006/extended-properties" xmlns:vt="http://schemas.openxmlformats.org/officeDocument/2006/docPropsVTypes">
  <Template>Netcompany Powerpoint Template</Template>
  <TotalTime>228</TotalTime>
  <Words>1111</Words>
  <Application>Microsoft Office PowerPoint</Application>
  <PresentationFormat>Skærmshow (16:9)</PresentationFormat>
  <Paragraphs>362</Paragraphs>
  <Slides>9</Slides>
  <Notes>7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(Headings)</vt:lpstr>
      <vt:lpstr>System Font Regular</vt:lpstr>
      <vt:lpstr>Office Theme</vt:lpstr>
      <vt:lpstr>1_Office Theme</vt:lpstr>
      <vt:lpstr>think-cell Slide</vt:lpstr>
      <vt:lpstr>Bilag – MI 38  Repræsentative udtræk for sagsmængde  </vt:lpstr>
      <vt:lpstr>Effekt af udvidet matchregler – Aarhus kommune</vt:lpstr>
      <vt:lpstr>Matchregler – resultater - Lolland</vt:lpstr>
      <vt:lpstr>Effekt af udvidet matchregler – København</vt:lpstr>
      <vt:lpstr>Effekt af udvidet matchregler – Horsens kommune</vt:lpstr>
      <vt:lpstr>Matchregler – Effekt af udvidet matchregler – Esbjerg kommune</vt:lpstr>
      <vt:lpstr>Matchregler – resultater - Kolding</vt:lpstr>
      <vt:lpstr>Matchregler – resultater - Hjørring</vt:lpstr>
      <vt:lpstr>PowerPoint-præsentation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Bilag – MI 38  Repræsentative udtræk for sagsmængde</dc:title>
  <dc:subject/>
  <dc:creator>Pernille Schultz</dc:creator>
  <cp:keywords/>
  <dc:description/>
  <cp:lastModifiedBy>Mette Gamby</cp:lastModifiedBy>
  <cp:revision>4</cp:revision>
  <dcterms:created xsi:type="dcterms:W3CDTF">2022-08-05T06:15:04Z</dcterms:created>
  <dcterms:modified xsi:type="dcterms:W3CDTF">2022-08-10T07:09:12Z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Netcompany</vt:lpwstr>
  </property>
  <property fmtid="{D5CDD505-2E9C-101B-9397-08002B2CF9AE}" pid="3" name="ContentTypeId">
    <vt:lpwstr>0x0101001BB8F0C5E5941342BF31C99BE8E8CD38</vt:lpwstr>
  </property>
  <property fmtid="{D5CDD505-2E9C-101B-9397-08002B2CF9AE}" pid="4" name="CCMSystemID">
    <vt:lpwstr>a83c9e44-5554-4fe4-9554-0ea6ec621664</vt:lpwstr>
  </property>
  <property fmtid="{D5CDD505-2E9C-101B-9397-08002B2CF9AE}" pid="5" name="_dlc_DocIdItemGuid">
    <vt:lpwstr>cfcecc48-ce1b-431c-a677-b3248011004e</vt:lpwstr>
  </property>
  <property fmtid="{D5CDD505-2E9C-101B-9397-08002B2CF9AE}" pid="6" name="CCMOneDriveID">
    <vt:lpwstr/>
  </property>
  <property fmtid="{D5CDD505-2E9C-101B-9397-08002B2CF9AE}" pid="7" name="CCMOneDriveOwnerID">
    <vt:lpwstr/>
  </property>
  <property fmtid="{D5CDD505-2E9C-101B-9397-08002B2CF9AE}" pid="8" name="CCMOneDriveItemID">
    <vt:lpwstr/>
  </property>
  <property fmtid="{D5CDD505-2E9C-101B-9397-08002B2CF9AE}" pid="9" name="CCMIsSharedOnOneDrive">
    <vt:bool>false</vt:bool>
  </property>
  <property fmtid="{D5CDD505-2E9C-101B-9397-08002B2CF9AE}" pid="10" name="xd_Signature">
    <vt:bool>false</vt:bool>
  </property>
  <property fmtid="{D5CDD505-2E9C-101B-9397-08002B2CF9AE}" pid="11" name="CCMSystem">
    <vt:lpwstr> </vt:lpwstr>
  </property>
</Properties>
</file>